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sldIdLst>
    <p:sldId id="256" r:id="rId2"/>
    <p:sldId id="257" r:id="rId3"/>
    <p:sldId id="262" r:id="rId4"/>
    <p:sldId id="258" r:id="rId5"/>
    <p:sldId id="269" r:id="rId6"/>
    <p:sldId id="260" r:id="rId7"/>
    <p:sldId id="263" r:id="rId8"/>
    <p:sldId id="264" r:id="rId9"/>
    <p:sldId id="261" r:id="rId10"/>
    <p:sldId id="273" r:id="rId11"/>
    <p:sldId id="265" r:id="rId12"/>
    <p:sldId id="275" r:id="rId13"/>
    <p:sldId id="274" r:id="rId14"/>
    <p:sldId id="267" r:id="rId15"/>
    <p:sldId id="276" r:id="rId16"/>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fontAlgn="base">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fontAlgn="base">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fontAlgn="base">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fontAlgn="base">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4F29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outlineView">
  <p:normalViewPr showOutlineIcons="0">
    <p:restoredLeft sz="34587" autoAdjust="0"/>
    <p:restoredTop sz="86384" autoAdjust="0"/>
  </p:normalViewPr>
  <p:slideViewPr>
    <p:cSldViewPr>
      <p:cViewPr varScale="1">
        <p:scale>
          <a:sx n="81" d="100"/>
          <a:sy n="81" d="100"/>
        </p:scale>
        <p:origin x="629" y="48"/>
      </p:cViewPr>
      <p:guideLst>
        <p:guide orient="horz" pos="2160"/>
        <p:guide pos="2880"/>
      </p:guideLst>
    </p:cSldViewPr>
  </p:slideViewPr>
  <p:outlineViewPr>
    <p:cViewPr>
      <p:scale>
        <a:sx n="33" d="100"/>
        <a:sy n="33" d="100"/>
      </p:scale>
      <p:origin x="0" y="-503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Tree>
    <p:extLst>
      <p:ext uri="{BB962C8B-B14F-4D97-AF65-F5344CB8AC3E}">
        <p14:creationId xmlns:p14="http://schemas.microsoft.com/office/powerpoint/2010/main" val="30589239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1408745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800600" y="228600"/>
            <a:ext cx="160020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228600"/>
            <a:ext cx="464820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287769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5483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Tree>
    <p:extLst>
      <p:ext uri="{BB962C8B-B14F-4D97-AF65-F5344CB8AC3E}">
        <p14:creationId xmlns:p14="http://schemas.microsoft.com/office/powerpoint/2010/main" val="31949514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0" y="1524000"/>
            <a:ext cx="30861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238500" y="1524000"/>
            <a:ext cx="30861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990506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545862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6501601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1331280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extLst>
      <p:ext uri="{BB962C8B-B14F-4D97-AF65-F5344CB8AC3E}">
        <p14:creationId xmlns:p14="http://schemas.microsoft.com/office/powerpoint/2010/main" val="24439435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extLst>
      <p:ext uri="{BB962C8B-B14F-4D97-AF65-F5344CB8AC3E}">
        <p14:creationId xmlns:p14="http://schemas.microsoft.com/office/powerpoint/2010/main" val="20578704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854F2B"/>
            </a:gs>
            <a:gs pos="50000">
              <a:srgbClr val="D28406"/>
            </a:gs>
            <a:gs pos="100000">
              <a:srgbClr val="854F2B"/>
            </a:gs>
          </a:gsLst>
          <a:lin ang="5400000" scaled="1"/>
        </a:gradFill>
        <a:effectLst/>
      </p:bgPr>
    </p:bg>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bwMode="auto">
          <a:xfrm>
            <a:off x="0" y="228600"/>
            <a:ext cx="6400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2771" name="Rectangle 3"/>
          <p:cNvSpPr>
            <a:spLocks noGrp="1" noChangeArrowheads="1"/>
          </p:cNvSpPr>
          <p:nvPr>
            <p:ph type="body" idx="1"/>
          </p:nvPr>
        </p:nvSpPr>
        <p:spPr bwMode="auto">
          <a:xfrm>
            <a:off x="0" y="1524000"/>
            <a:ext cx="63246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pic>
        <p:nvPicPr>
          <p:cNvPr id="32772" name="Picture 4" descr="D:\IMAGES\CELEBHOL\HOLIDAYS\CHRISTMS\CEHCH086.JPG"/>
          <p:cNvPicPr>
            <a:picLocks noChangeAspect="1" noChangeArrowheads="1"/>
          </p:cNvPicPr>
          <p:nvPr/>
        </p:nvPicPr>
        <p:blipFill>
          <a:blip r:embed="rId13">
            <a:extLst>
              <a:ext uri="{28A0092B-C50C-407E-A947-70E740481C1C}">
                <a14:useLocalDpi xmlns:a14="http://schemas.microsoft.com/office/drawing/2010/main" val="0"/>
              </a:ext>
            </a:extLst>
          </a:blip>
          <a:srcRect l="15889" r="20761"/>
          <a:stretch>
            <a:fillRect/>
          </a:stretch>
        </p:blipFill>
        <p:spPr bwMode="auto">
          <a:xfrm>
            <a:off x="6477000" y="0"/>
            <a:ext cx="2667000" cy="5943600"/>
          </a:xfrm>
          <a:prstGeom prst="rect">
            <a:avLst/>
          </a:prstGeom>
          <a:noFill/>
          <a:extLst>
            <a:ext uri="{909E8E84-426E-40DD-AFC4-6F175D3DCCD1}">
              <a14:hiddenFill xmlns:a14="http://schemas.microsoft.com/office/drawing/2010/main">
                <a:solidFill>
                  <a:srgbClr val="FFFFFF"/>
                </a:solidFill>
              </a14:hiddenFill>
            </a:ext>
          </a:extLst>
        </p:spPr>
      </p:pic>
      <p:sp>
        <p:nvSpPr>
          <p:cNvPr id="32773" name="WordArt 5"/>
          <p:cNvSpPr>
            <a:spLocks noChangeArrowheads="1" noChangeShapeType="1" noTextEdit="1"/>
          </p:cNvSpPr>
          <p:nvPr/>
        </p:nvSpPr>
        <p:spPr bwMode="auto">
          <a:xfrm>
            <a:off x="0" y="6172200"/>
            <a:ext cx="9144000" cy="6858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3600" kern="10" spc="720">
                <a:solidFill>
                  <a:srgbClr val="F2B756"/>
                </a:solidFill>
                <a:effectLst>
                  <a:outerShdw dist="45791" dir="3378596" algn="ctr" rotWithShape="0">
                    <a:srgbClr val="4D4D4D"/>
                  </a:outerShdw>
                </a:effectLst>
                <a:latin typeface="Arial Black" panose="020B0A04020102020204" pitchFamily="34" charset="0"/>
              </a:rPr>
              <a:t> Come and See   Come and See  Come and See  Come and See </a:t>
            </a: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ctr" rtl="0" fontAlgn="base">
        <a:spcBef>
          <a:spcPct val="0"/>
        </a:spcBef>
        <a:spcAft>
          <a:spcPct val="0"/>
        </a:spcAft>
        <a:defRPr sz="4400" kern="1200">
          <a:solidFill>
            <a:srgbClr val="F4F29C"/>
          </a:solidFill>
          <a:latin typeface="+mj-lt"/>
          <a:ea typeface="+mj-ea"/>
          <a:cs typeface="+mj-cs"/>
        </a:defRPr>
      </a:lvl1pPr>
      <a:lvl2pPr algn="ctr" rtl="0" fontAlgn="base">
        <a:spcBef>
          <a:spcPct val="0"/>
        </a:spcBef>
        <a:spcAft>
          <a:spcPct val="0"/>
        </a:spcAft>
        <a:defRPr sz="4400">
          <a:solidFill>
            <a:srgbClr val="F4F29C"/>
          </a:solidFill>
          <a:latin typeface="Times New Roman" panose="02020603050405020304" pitchFamily="18" charset="0"/>
        </a:defRPr>
      </a:lvl2pPr>
      <a:lvl3pPr algn="ctr" rtl="0" fontAlgn="base">
        <a:spcBef>
          <a:spcPct val="0"/>
        </a:spcBef>
        <a:spcAft>
          <a:spcPct val="0"/>
        </a:spcAft>
        <a:defRPr sz="4400">
          <a:solidFill>
            <a:srgbClr val="F4F29C"/>
          </a:solidFill>
          <a:latin typeface="Times New Roman" panose="02020603050405020304" pitchFamily="18" charset="0"/>
        </a:defRPr>
      </a:lvl3pPr>
      <a:lvl4pPr algn="ctr" rtl="0" fontAlgn="base">
        <a:spcBef>
          <a:spcPct val="0"/>
        </a:spcBef>
        <a:spcAft>
          <a:spcPct val="0"/>
        </a:spcAft>
        <a:defRPr sz="4400">
          <a:solidFill>
            <a:srgbClr val="F4F29C"/>
          </a:solidFill>
          <a:latin typeface="Times New Roman" panose="02020603050405020304" pitchFamily="18" charset="0"/>
        </a:defRPr>
      </a:lvl4pPr>
      <a:lvl5pPr algn="ctr" rtl="0" fontAlgn="base">
        <a:spcBef>
          <a:spcPct val="0"/>
        </a:spcBef>
        <a:spcAft>
          <a:spcPct val="0"/>
        </a:spcAft>
        <a:defRPr sz="4400">
          <a:solidFill>
            <a:srgbClr val="F4F29C"/>
          </a:solidFill>
          <a:latin typeface="Times New Roman" panose="02020603050405020304" pitchFamily="18" charset="0"/>
        </a:defRPr>
      </a:lvl5pPr>
      <a:lvl6pPr marL="457200" algn="ctr" rtl="0" fontAlgn="base">
        <a:spcBef>
          <a:spcPct val="0"/>
        </a:spcBef>
        <a:spcAft>
          <a:spcPct val="0"/>
        </a:spcAft>
        <a:defRPr sz="4400">
          <a:solidFill>
            <a:srgbClr val="F4F29C"/>
          </a:solidFill>
          <a:latin typeface="Times New Roman" panose="02020603050405020304" pitchFamily="18" charset="0"/>
        </a:defRPr>
      </a:lvl6pPr>
      <a:lvl7pPr marL="914400" algn="ctr" rtl="0" fontAlgn="base">
        <a:spcBef>
          <a:spcPct val="0"/>
        </a:spcBef>
        <a:spcAft>
          <a:spcPct val="0"/>
        </a:spcAft>
        <a:defRPr sz="4400">
          <a:solidFill>
            <a:srgbClr val="F4F29C"/>
          </a:solidFill>
          <a:latin typeface="Times New Roman" panose="02020603050405020304" pitchFamily="18" charset="0"/>
        </a:defRPr>
      </a:lvl7pPr>
      <a:lvl8pPr marL="1371600" algn="ctr" rtl="0" fontAlgn="base">
        <a:spcBef>
          <a:spcPct val="0"/>
        </a:spcBef>
        <a:spcAft>
          <a:spcPct val="0"/>
        </a:spcAft>
        <a:defRPr sz="4400">
          <a:solidFill>
            <a:srgbClr val="F4F29C"/>
          </a:solidFill>
          <a:latin typeface="Times New Roman" panose="02020603050405020304" pitchFamily="18" charset="0"/>
        </a:defRPr>
      </a:lvl8pPr>
      <a:lvl9pPr marL="1828800" algn="ctr" rtl="0" fontAlgn="base">
        <a:spcBef>
          <a:spcPct val="0"/>
        </a:spcBef>
        <a:spcAft>
          <a:spcPct val="0"/>
        </a:spcAft>
        <a:defRPr sz="4400">
          <a:solidFill>
            <a:srgbClr val="F4F29C"/>
          </a:solidFill>
          <a:latin typeface="Times New Roman" panose="02020603050405020304" pitchFamily="18" charset="0"/>
        </a:defRPr>
      </a:lvl9pPr>
    </p:titleStyle>
    <p:bodyStyle>
      <a:lvl1pPr marL="342900" indent="-342900" algn="l" rtl="0" fontAlgn="base">
        <a:spcBef>
          <a:spcPct val="20000"/>
        </a:spcBef>
        <a:spcAft>
          <a:spcPct val="0"/>
        </a:spcAft>
        <a:buChar char="•"/>
        <a:defRPr sz="3200" kern="1200">
          <a:solidFill>
            <a:srgbClr val="F4F29C"/>
          </a:solidFill>
          <a:latin typeface="+mn-lt"/>
          <a:ea typeface="+mn-ea"/>
          <a:cs typeface="+mn-cs"/>
        </a:defRPr>
      </a:lvl1pPr>
      <a:lvl2pPr marL="742950" indent="-285750" algn="l" rtl="0" fontAlgn="base">
        <a:spcBef>
          <a:spcPct val="20000"/>
        </a:spcBef>
        <a:spcAft>
          <a:spcPct val="0"/>
        </a:spcAft>
        <a:buChar char="–"/>
        <a:defRPr sz="2800" kern="1200">
          <a:solidFill>
            <a:srgbClr val="F4F29C"/>
          </a:solidFill>
          <a:latin typeface="+mn-lt"/>
          <a:ea typeface="+mn-ea"/>
          <a:cs typeface="+mn-cs"/>
        </a:defRPr>
      </a:lvl2pPr>
      <a:lvl3pPr marL="1143000" indent="-228600" algn="l" rtl="0" fontAlgn="base">
        <a:spcBef>
          <a:spcPct val="20000"/>
        </a:spcBef>
        <a:spcAft>
          <a:spcPct val="0"/>
        </a:spcAft>
        <a:buChar char="•"/>
        <a:defRPr sz="2400" kern="1200">
          <a:solidFill>
            <a:srgbClr val="F4F29C"/>
          </a:solidFill>
          <a:latin typeface="+mn-lt"/>
          <a:ea typeface="+mn-ea"/>
          <a:cs typeface="+mn-cs"/>
        </a:defRPr>
      </a:lvl3pPr>
      <a:lvl4pPr marL="1600200" indent="-228600" algn="l" rtl="0" fontAlgn="base">
        <a:spcBef>
          <a:spcPct val="20000"/>
        </a:spcBef>
        <a:spcAft>
          <a:spcPct val="0"/>
        </a:spcAft>
        <a:buChar char="–"/>
        <a:defRPr sz="2000" kern="1200">
          <a:solidFill>
            <a:srgbClr val="F4F29C"/>
          </a:solidFill>
          <a:latin typeface="+mn-lt"/>
          <a:ea typeface="+mn-ea"/>
          <a:cs typeface="+mn-cs"/>
        </a:defRPr>
      </a:lvl4pPr>
      <a:lvl5pPr marL="2057400" indent="-228600" algn="l" rtl="0" fontAlgn="base">
        <a:spcBef>
          <a:spcPct val="20000"/>
        </a:spcBef>
        <a:spcAft>
          <a:spcPct val="0"/>
        </a:spcAft>
        <a:buChar char="»"/>
        <a:defRPr sz="2000" kern="1200">
          <a:solidFill>
            <a:srgbClr val="F4F29C"/>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0" y="609600"/>
            <a:ext cx="6400800" cy="1905000"/>
          </a:xfrm>
        </p:spPr>
        <p:txBody>
          <a:bodyPr anchor="ctr"/>
          <a:lstStyle/>
          <a:p>
            <a:r>
              <a:rPr lang="en-US" sz="4400" dirty="0"/>
              <a:t>Come and See A Wonderful Life</a:t>
            </a:r>
          </a:p>
        </p:txBody>
      </p:sp>
      <p:sp>
        <p:nvSpPr>
          <p:cNvPr id="2051" name="Rectangle 3"/>
          <p:cNvSpPr>
            <a:spLocks noGrp="1" noChangeArrowheads="1"/>
          </p:cNvSpPr>
          <p:nvPr>
            <p:ph type="subTitle" idx="1"/>
          </p:nvPr>
        </p:nvSpPr>
        <p:spPr>
          <a:xfrm>
            <a:off x="304800" y="3276600"/>
            <a:ext cx="6019800" cy="1524000"/>
          </a:xfrm>
        </p:spPr>
        <p:txBody>
          <a:bodyPr/>
          <a:lstStyle/>
          <a:p>
            <a:r>
              <a:rPr lang="en-US" sz="3200" dirty="0"/>
              <a:t>“He has done everything well!”  Mark 7:37</a:t>
            </a:r>
          </a:p>
          <a:p>
            <a:endParaRPr lang="en-US" sz="32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0" y="381000"/>
            <a:ext cx="6400800" cy="2057400"/>
          </a:xfrm>
        </p:spPr>
        <p:txBody>
          <a:bodyPr/>
          <a:lstStyle/>
          <a:p>
            <a:r>
              <a:rPr lang="en-US" dirty="0">
                <a:latin typeface="Arial" panose="020B0604020202020204" pitchFamily="34" charset="0"/>
              </a:rPr>
              <a:t>They Saw Jesus’ </a:t>
            </a:r>
            <a:r>
              <a:rPr lang="en-US" dirty="0" smtClean="0">
                <a:latin typeface="Arial" panose="020B0604020202020204" pitchFamily="34" charset="0"/>
              </a:rPr>
              <a:t/>
            </a:r>
            <a:br>
              <a:rPr lang="en-US" dirty="0" smtClean="0">
                <a:latin typeface="Arial" panose="020B0604020202020204" pitchFamily="34" charset="0"/>
              </a:rPr>
            </a:br>
            <a:r>
              <a:rPr lang="en-US" dirty="0" smtClean="0">
                <a:latin typeface="Arial" panose="020B0604020202020204" pitchFamily="34" charset="0"/>
              </a:rPr>
              <a:t>Perfect Love</a:t>
            </a:r>
            <a:endParaRPr lang="en-US" dirty="0">
              <a:latin typeface="Arial" panose="020B0604020202020204" pitchFamily="34" charset="0"/>
            </a:endParaRPr>
          </a:p>
        </p:txBody>
      </p:sp>
      <p:sp>
        <p:nvSpPr>
          <p:cNvPr id="10243" name="Rectangle 3"/>
          <p:cNvSpPr>
            <a:spLocks noGrp="1" noChangeArrowheads="1"/>
          </p:cNvSpPr>
          <p:nvPr>
            <p:ph type="body" idx="1"/>
          </p:nvPr>
        </p:nvSpPr>
        <p:spPr>
          <a:xfrm>
            <a:off x="0" y="2438400"/>
            <a:ext cx="6324600" cy="3581400"/>
          </a:xfrm>
        </p:spPr>
        <p:txBody>
          <a:bodyPr/>
          <a:lstStyle/>
          <a:p>
            <a:pPr>
              <a:lnSpc>
                <a:spcPct val="90000"/>
              </a:lnSpc>
            </a:pPr>
            <a:r>
              <a:rPr lang="en-US" dirty="0" smtClean="0">
                <a:latin typeface="Arial" panose="020B0604020202020204" pitchFamily="34" charset="0"/>
              </a:rPr>
              <a:t>He </a:t>
            </a:r>
            <a:r>
              <a:rPr lang="en-US" dirty="0">
                <a:latin typeface="Arial" panose="020B0604020202020204" pitchFamily="34" charset="0"/>
              </a:rPr>
              <a:t>was perfect in love and compassion. </a:t>
            </a:r>
            <a:endParaRPr lang="en-US" dirty="0" smtClean="0">
              <a:latin typeface="Arial" panose="020B0604020202020204" pitchFamily="34" charset="0"/>
            </a:endParaRPr>
          </a:p>
        </p:txBody>
      </p:sp>
    </p:spTree>
    <p:extLst>
      <p:ext uri="{BB962C8B-B14F-4D97-AF65-F5344CB8AC3E}">
        <p14:creationId xmlns:p14="http://schemas.microsoft.com/office/powerpoint/2010/main" val="276000685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 calcmode="lin" valueType="num">
                                      <p:cBhvr additive="base">
                                        <p:cTn id="7" dur="500" fill="hold"/>
                                        <p:tgtEl>
                                          <p:spTgt spid="1024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0243">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0" y="228600"/>
            <a:ext cx="6400800" cy="1524000"/>
          </a:xfrm>
        </p:spPr>
        <p:txBody>
          <a:bodyPr/>
          <a:lstStyle/>
          <a:p>
            <a:r>
              <a:rPr lang="en-US" dirty="0" smtClean="0">
                <a:latin typeface="Arial" panose="020B0604020202020204" pitchFamily="34" charset="0"/>
              </a:rPr>
              <a:t>They saw the results of a fruitful life in people’s lives.</a:t>
            </a:r>
            <a:endParaRPr lang="en-US" dirty="0">
              <a:latin typeface="Arial" panose="020B0604020202020204" pitchFamily="34" charset="0"/>
            </a:endParaRPr>
          </a:p>
        </p:txBody>
      </p:sp>
      <p:sp>
        <p:nvSpPr>
          <p:cNvPr id="18435" name="Rectangle 3"/>
          <p:cNvSpPr>
            <a:spLocks noGrp="1" noChangeArrowheads="1"/>
          </p:cNvSpPr>
          <p:nvPr>
            <p:ph type="body" idx="1"/>
          </p:nvPr>
        </p:nvSpPr>
        <p:spPr>
          <a:xfrm>
            <a:off x="0" y="2438400"/>
            <a:ext cx="6324600" cy="3581400"/>
          </a:xfrm>
        </p:spPr>
        <p:txBody>
          <a:bodyPr/>
          <a:lstStyle/>
          <a:p>
            <a:r>
              <a:rPr lang="en-US" dirty="0" smtClean="0"/>
              <a:t>Miraculous healings</a:t>
            </a:r>
            <a:r>
              <a:rPr lang="en-US" dirty="0"/>
              <a:t/>
            </a:r>
            <a:br>
              <a:rPr lang="en-US" dirty="0"/>
            </a:br>
            <a:endParaRPr lang="en-US" dirty="0"/>
          </a:p>
          <a:p>
            <a:r>
              <a:rPr lang="en-US" dirty="0"/>
              <a:t>Spiritual </a:t>
            </a:r>
            <a:r>
              <a:rPr lang="en-US" dirty="0" smtClean="0"/>
              <a:t>insights from his teaching</a:t>
            </a:r>
            <a:r>
              <a:rPr lang="en-US" dirty="0"/>
              <a:t/>
            </a:r>
            <a:br>
              <a:rPr lang="en-US" dirty="0"/>
            </a:br>
            <a:endParaRPr lang="en-US" dirty="0"/>
          </a:p>
          <a:p>
            <a:r>
              <a:rPr lang="en-US" dirty="0"/>
              <a:t>Followers renewed in mind and </a:t>
            </a:r>
            <a:r>
              <a:rPr lang="en-US" dirty="0" smtClean="0"/>
              <a:t>spirit.</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8473" y="1736726"/>
            <a:ext cx="7886700" cy="2852737"/>
          </a:xfrm>
        </p:spPr>
        <p:txBody>
          <a:bodyPr/>
          <a:lstStyle/>
          <a:p>
            <a:r>
              <a:rPr lang="en-US" dirty="0" smtClean="0"/>
              <a:t>Our Response</a:t>
            </a:r>
            <a:endParaRPr lang="en-US" dirty="0"/>
          </a:p>
        </p:txBody>
      </p:sp>
    </p:spTree>
    <p:extLst>
      <p:ext uri="{BB962C8B-B14F-4D97-AF65-F5344CB8AC3E}">
        <p14:creationId xmlns:p14="http://schemas.microsoft.com/office/powerpoint/2010/main" val="310892271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Thought:</a:t>
            </a:r>
            <a:endParaRPr lang="en-US" dirty="0"/>
          </a:p>
        </p:txBody>
      </p:sp>
      <p:sp>
        <p:nvSpPr>
          <p:cNvPr id="3" name="Content Placeholder 2"/>
          <p:cNvSpPr>
            <a:spLocks noGrp="1"/>
          </p:cNvSpPr>
          <p:nvPr>
            <p:ph idx="1"/>
          </p:nvPr>
        </p:nvSpPr>
        <p:spPr>
          <a:xfrm>
            <a:off x="0" y="1981200"/>
            <a:ext cx="6324600" cy="4038600"/>
          </a:xfrm>
        </p:spPr>
        <p:txBody>
          <a:bodyPr/>
          <a:lstStyle/>
          <a:p>
            <a:pPr rtl="0" fontAlgn="base"/>
            <a:r>
              <a:rPr lang="en-US" sz="3200" kern="1200" dirty="0" smtClean="0">
                <a:solidFill>
                  <a:srgbClr val="F4F29C"/>
                </a:solidFill>
                <a:effectLst/>
                <a:latin typeface="+mn-lt"/>
                <a:ea typeface="+mn-ea"/>
                <a:cs typeface="+mn-cs"/>
              </a:rPr>
              <a:t>When we see the wonderful exemplary human life of Jesus,</a:t>
            </a:r>
            <a:endParaRPr lang="en-US" sz="3200" dirty="0" smtClean="0">
              <a:effectLst/>
            </a:endParaRPr>
          </a:p>
          <a:p>
            <a:pPr rtl="0" fontAlgn="base"/>
            <a:r>
              <a:rPr lang="en-US" sz="3200" kern="1200" dirty="0" smtClean="0">
                <a:solidFill>
                  <a:srgbClr val="F4F29C"/>
                </a:solidFill>
                <a:effectLst/>
                <a:latin typeface="+mn-lt"/>
                <a:ea typeface="+mn-ea"/>
                <a:cs typeface="+mn-cs"/>
              </a:rPr>
              <a:t>We respond with worship.</a:t>
            </a:r>
            <a:endParaRPr lang="en-US" dirty="0" smtClean="0">
              <a:effectLst/>
            </a:endParaRPr>
          </a:p>
          <a:p>
            <a:pPr rtl="0" fontAlgn="base"/>
            <a:r>
              <a:rPr lang="en-US" sz="3200" kern="1200" dirty="0" smtClean="0">
                <a:solidFill>
                  <a:srgbClr val="F4F29C"/>
                </a:solidFill>
                <a:effectLst/>
                <a:latin typeface="+mn-lt"/>
                <a:ea typeface="+mn-ea"/>
                <a:cs typeface="+mn-cs"/>
              </a:rPr>
              <a:t>And we respond with  renewed desire to follow him.</a:t>
            </a:r>
            <a:endParaRPr lang="en-US" dirty="0"/>
          </a:p>
        </p:txBody>
      </p:sp>
    </p:spTree>
    <p:extLst>
      <p:ext uri="{BB962C8B-B14F-4D97-AF65-F5344CB8AC3E}">
        <p14:creationId xmlns:p14="http://schemas.microsoft.com/office/powerpoint/2010/main" val="119850958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pic>
        <p:nvPicPr>
          <p:cNvPr id="20484" name="Picture 4" descr="D:\IMAGES\PHOTOS\NATURE\FLOWERS\PHNFL014.JPG"/>
          <p:cNvPicPr>
            <a:picLocks noChangeAspect="1" noChangeArrowheads="1"/>
          </p:cNvPicPr>
          <p:nvPr/>
        </p:nvPicPr>
        <p:blipFill>
          <a:blip r:embed="rId2">
            <a:extLst>
              <a:ext uri="{28A0092B-C50C-407E-A947-70E740481C1C}">
                <a14:useLocalDpi xmlns:a14="http://schemas.microsoft.com/office/drawing/2010/main" val="0"/>
              </a:ext>
            </a:extLst>
          </a:blip>
          <a:srcRect r="26534" b="8833"/>
          <a:stretch>
            <a:fillRect/>
          </a:stretch>
        </p:blipFill>
        <p:spPr bwMode="auto">
          <a:xfrm>
            <a:off x="0" y="0"/>
            <a:ext cx="9144000" cy="7391400"/>
          </a:xfrm>
          <a:prstGeom prst="rect">
            <a:avLst/>
          </a:prstGeom>
          <a:noFill/>
          <a:extLst>
            <a:ext uri="{909E8E84-426E-40DD-AFC4-6F175D3DCCD1}">
              <a14:hiddenFill xmlns:a14="http://schemas.microsoft.com/office/drawing/2010/main">
                <a:solidFill>
                  <a:srgbClr val="FFFFFF"/>
                </a:solidFill>
              </a14:hiddenFill>
            </a:ext>
          </a:extLst>
        </p:spPr>
      </p:pic>
      <p:sp>
        <p:nvSpPr>
          <p:cNvPr id="20482" name="Rectangle 2"/>
          <p:cNvSpPr>
            <a:spLocks noGrp="1" noChangeArrowheads="1"/>
          </p:cNvSpPr>
          <p:nvPr>
            <p:ph type="title"/>
          </p:nvPr>
        </p:nvSpPr>
        <p:spPr>
          <a:xfrm>
            <a:off x="0" y="228600"/>
            <a:ext cx="9144000" cy="1676400"/>
          </a:xfrm>
        </p:spPr>
        <p:txBody>
          <a:bodyPr/>
          <a:lstStyle/>
          <a:p>
            <a:r>
              <a:rPr lang="en-US" dirty="0" smtClean="0">
                <a:effectLst>
                  <a:outerShdw blurRad="38100" dist="38100" dir="2700000" algn="tl">
                    <a:srgbClr val="000000">
                      <a:alpha val="43137"/>
                    </a:srgbClr>
                  </a:outerShdw>
                </a:effectLst>
                <a:latin typeface="Arial" panose="020B0604020202020204" pitchFamily="34" charset="0"/>
              </a:rPr>
              <a:t>Worship</a:t>
            </a:r>
            <a:endParaRPr lang="en-US" dirty="0">
              <a:effectLst>
                <a:outerShdw blurRad="38100" dist="38100" dir="2700000" algn="tl">
                  <a:srgbClr val="000000">
                    <a:alpha val="43137"/>
                  </a:srgbClr>
                </a:outerShdw>
              </a:effectLst>
              <a:latin typeface="Arial" panose="020B0604020202020204" pitchFamily="34" charset="0"/>
            </a:endParaRPr>
          </a:p>
        </p:txBody>
      </p:sp>
      <p:sp>
        <p:nvSpPr>
          <p:cNvPr id="20483" name="Rectangle 3"/>
          <p:cNvSpPr>
            <a:spLocks noGrp="1" noChangeArrowheads="1"/>
          </p:cNvSpPr>
          <p:nvPr>
            <p:ph type="body" idx="1"/>
          </p:nvPr>
        </p:nvSpPr>
        <p:spPr>
          <a:xfrm>
            <a:off x="304800" y="1828800"/>
            <a:ext cx="5410200" cy="5029200"/>
          </a:xfrm>
        </p:spPr>
        <p:txBody>
          <a:bodyPr/>
          <a:lstStyle/>
          <a:p>
            <a:pPr marL="342900" marR="0" indent="-342900" algn="l" defTabSz="914400" rtl="0" eaLnBrk="1" fontAlgn="base" latinLnBrk="0" hangingPunct="1">
              <a:lnSpc>
                <a:spcPct val="90000"/>
              </a:lnSpc>
              <a:spcBef>
                <a:spcPct val="20000"/>
              </a:spcBef>
              <a:spcAft>
                <a:spcPct val="0"/>
              </a:spcAft>
              <a:buClrTx/>
              <a:buSzTx/>
              <a:buFontTx/>
              <a:buChar char="•"/>
              <a:tabLst/>
              <a:defRPr/>
            </a:pPr>
            <a:r>
              <a:rPr lang="en-US" sz="3200" b="1" kern="1200" dirty="0" smtClean="0">
                <a:solidFill>
                  <a:srgbClr val="F4F29C"/>
                </a:solidFill>
                <a:effectLst>
                  <a:outerShdw blurRad="38100" dist="38100" dir="2700000" algn="tl">
                    <a:srgbClr val="000000">
                      <a:alpha val="43137"/>
                    </a:srgbClr>
                  </a:outerShdw>
                </a:effectLst>
              </a:rPr>
              <a:t>Filled with wonder and awe</a:t>
            </a:r>
            <a:br>
              <a:rPr lang="en-US" sz="3200" b="1" kern="1200" dirty="0" smtClean="0">
                <a:solidFill>
                  <a:srgbClr val="F4F29C"/>
                </a:solidFill>
                <a:effectLst>
                  <a:outerShdw blurRad="38100" dist="38100" dir="2700000" algn="tl">
                    <a:srgbClr val="000000">
                      <a:alpha val="43137"/>
                    </a:srgbClr>
                  </a:outerShdw>
                </a:effectLst>
              </a:rPr>
            </a:br>
            <a:endParaRPr lang="en-US" sz="3200" dirty="0" smtClean="0">
              <a:effectLst>
                <a:outerShdw blurRad="38100" dist="38100" dir="2700000" algn="tl">
                  <a:srgbClr val="000000">
                    <a:alpha val="43137"/>
                  </a:srgbClr>
                </a:outerShdw>
              </a:effectLst>
            </a:endParaRPr>
          </a:p>
          <a:p>
            <a:pPr>
              <a:lnSpc>
                <a:spcPct val="90000"/>
              </a:lnSpc>
            </a:pPr>
            <a:r>
              <a:rPr lang="en-US" b="1" dirty="0" smtClean="0">
                <a:effectLst>
                  <a:outerShdw blurRad="38100" dist="38100" dir="2700000" algn="tl">
                    <a:srgbClr val="000000">
                      <a:alpha val="43137"/>
                    </a:srgbClr>
                  </a:outerShdw>
                </a:effectLst>
              </a:rPr>
              <a:t>Adoration and praise</a:t>
            </a:r>
            <a:r>
              <a:rPr lang="en-US" b="1" dirty="0">
                <a:effectLst>
                  <a:outerShdw blurRad="38100" dist="38100" dir="2700000" algn="tl">
                    <a:srgbClr val="000000">
                      <a:alpha val="43137"/>
                    </a:srgbClr>
                  </a:outerShdw>
                </a:effectLst>
              </a:rPr>
              <a:t/>
            </a:r>
            <a:br>
              <a:rPr lang="en-US" b="1" dirty="0">
                <a:effectLst>
                  <a:outerShdw blurRad="38100" dist="38100" dir="2700000" algn="tl">
                    <a:srgbClr val="000000">
                      <a:alpha val="43137"/>
                    </a:srgbClr>
                  </a:outerShdw>
                </a:effectLst>
              </a:rPr>
            </a:br>
            <a:endParaRPr lang="en-US" b="1" dirty="0">
              <a:effectLst>
                <a:outerShdw blurRad="38100" dist="38100" dir="2700000" algn="tl">
                  <a:srgbClr val="000000">
                    <a:alpha val="43137"/>
                  </a:srgbClr>
                </a:outerShdw>
              </a:effectLst>
            </a:endParaRPr>
          </a:p>
          <a:p>
            <a:pPr>
              <a:lnSpc>
                <a:spcPct val="90000"/>
              </a:lnSpc>
            </a:pPr>
            <a:r>
              <a:rPr lang="en-US" b="1" dirty="0" smtClean="0">
                <a:effectLst>
                  <a:outerShdw blurRad="38100" dist="38100" dir="2700000" algn="tl">
                    <a:srgbClr val="000000">
                      <a:alpha val="43137"/>
                    </a:srgbClr>
                  </a:outerShdw>
                </a:effectLst>
              </a:rPr>
              <a:t>Modelling after </a:t>
            </a:r>
            <a:r>
              <a:rPr lang="en-US" b="1" dirty="0">
                <a:effectLst>
                  <a:outerShdw blurRad="38100" dist="38100" dir="2700000" algn="tl">
                    <a:srgbClr val="000000">
                      <a:alpha val="43137"/>
                    </a:srgbClr>
                  </a:outerShdw>
                </a:effectLst>
              </a:rPr>
              <a:t>His prayer </a:t>
            </a:r>
            <a:r>
              <a:rPr lang="en-US" b="1" dirty="0" smtClean="0">
                <a:effectLst>
                  <a:outerShdw blurRad="38100" dist="38100" dir="2700000" algn="tl">
                    <a:srgbClr val="000000">
                      <a:alpha val="43137"/>
                    </a:srgbClr>
                  </a:outerShdw>
                </a:effectLst>
              </a:rPr>
              <a:t>life</a:t>
            </a:r>
            <a:r>
              <a:rPr lang="en-US" b="1" dirty="0">
                <a:effectLst>
                  <a:outerShdw blurRad="38100" dist="38100" dir="2700000" algn="tl">
                    <a:srgbClr val="000000">
                      <a:alpha val="43137"/>
                    </a:srgbClr>
                  </a:outerShdw>
                </a:effectLst>
              </a:rPr>
              <a:t/>
            </a:r>
            <a:br>
              <a:rPr lang="en-US" b="1" dirty="0">
                <a:effectLst>
                  <a:outerShdw blurRad="38100" dist="38100" dir="2700000" algn="tl">
                    <a:srgbClr val="000000">
                      <a:alpha val="43137"/>
                    </a:srgbClr>
                  </a:outerShdw>
                </a:effectLst>
              </a:rPr>
            </a:br>
            <a:endParaRPr lang="en-US" b="1" dirty="0">
              <a:effectLst>
                <a:outerShdw blurRad="38100" dist="38100" dir="2700000" algn="tl">
                  <a:srgbClr val="000000">
                    <a:alpha val="43137"/>
                  </a:srgbClr>
                </a:outerShdw>
              </a:effectLst>
            </a:endParaRPr>
          </a:p>
        </p:txBody>
      </p:sp>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anim calcmode="lin" valueType="num">
                                      <p:cBhvr>
                                        <p:cTn id="7" dur="1000" fill="hold"/>
                                        <p:tgtEl>
                                          <p:spTgt spid="2048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2048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20483">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20483">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grpId="0" nodeType="clickEffect">
                                  <p:stCondLst>
                                    <p:cond delay="0"/>
                                  </p:stCondLst>
                                  <p:childTnLst>
                                    <p:set>
                                      <p:cBhvr>
                                        <p:cTn id="14" dur="1" fill="hold">
                                          <p:stCondLst>
                                            <p:cond delay="0"/>
                                          </p:stCondLst>
                                        </p:cTn>
                                        <p:tgtEl>
                                          <p:spTgt spid="20483">
                                            <p:txEl>
                                              <p:pRg st="1" end="1"/>
                                            </p:txEl>
                                          </p:spTgt>
                                        </p:tgtEl>
                                        <p:attrNameLst>
                                          <p:attrName>style.visibility</p:attrName>
                                        </p:attrNameLst>
                                      </p:cBhvr>
                                      <p:to>
                                        <p:strVal val="visible"/>
                                      </p:to>
                                    </p:set>
                                    <p:anim calcmode="lin" valueType="num">
                                      <p:cBhvr>
                                        <p:cTn id="15" dur="1000" fill="hold"/>
                                        <p:tgtEl>
                                          <p:spTgt spid="2048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2048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20483">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20483">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15" presetClass="entr" presetSubtype="0" fill="hold" grpId="0" nodeType="clickEffect">
                                  <p:stCondLst>
                                    <p:cond delay="0"/>
                                  </p:stCondLst>
                                  <p:childTnLst>
                                    <p:set>
                                      <p:cBhvr>
                                        <p:cTn id="22" dur="1" fill="hold">
                                          <p:stCondLst>
                                            <p:cond delay="0"/>
                                          </p:stCondLst>
                                        </p:cTn>
                                        <p:tgtEl>
                                          <p:spTgt spid="20483">
                                            <p:txEl>
                                              <p:pRg st="2" end="2"/>
                                            </p:txEl>
                                          </p:spTgt>
                                        </p:tgtEl>
                                        <p:attrNameLst>
                                          <p:attrName>style.visibility</p:attrName>
                                        </p:attrNameLst>
                                      </p:cBhvr>
                                      <p:to>
                                        <p:strVal val="visible"/>
                                      </p:to>
                                    </p:set>
                                    <p:anim calcmode="lin" valueType="num">
                                      <p:cBhvr>
                                        <p:cTn id="23" dur="1000" fill="hold"/>
                                        <p:tgtEl>
                                          <p:spTgt spid="20483">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20483">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20483">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26" dur="1000" fill="hold"/>
                                        <p:tgtEl>
                                          <p:spTgt spid="20483">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pic>
        <p:nvPicPr>
          <p:cNvPr id="20484" name="Picture 4" descr="D:\IMAGES\PHOTOS\NATURE\FLOWERS\PHNFL014.JPG"/>
          <p:cNvPicPr>
            <a:picLocks noChangeAspect="1" noChangeArrowheads="1"/>
          </p:cNvPicPr>
          <p:nvPr/>
        </p:nvPicPr>
        <p:blipFill>
          <a:blip r:embed="rId2">
            <a:extLst>
              <a:ext uri="{28A0092B-C50C-407E-A947-70E740481C1C}">
                <a14:useLocalDpi xmlns:a14="http://schemas.microsoft.com/office/drawing/2010/main" val="0"/>
              </a:ext>
            </a:extLst>
          </a:blip>
          <a:srcRect r="26534" b="8833"/>
          <a:stretch>
            <a:fillRect/>
          </a:stretch>
        </p:blipFill>
        <p:spPr bwMode="auto">
          <a:xfrm>
            <a:off x="0" y="0"/>
            <a:ext cx="9144000" cy="7391400"/>
          </a:xfrm>
          <a:prstGeom prst="rect">
            <a:avLst/>
          </a:prstGeom>
          <a:noFill/>
          <a:extLst>
            <a:ext uri="{909E8E84-426E-40DD-AFC4-6F175D3DCCD1}">
              <a14:hiddenFill xmlns:a14="http://schemas.microsoft.com/office/drawing/2010/main">
                <a:solidFill>
                  <a:srgbClr val="FFFFFF"/>
                </a:solidFill>
              </a14:hiddenFill>
            </a:ext>
          </a:extLst>
        </p:spPr>
      </p:pic>
      <p:sp>
        <p:nvSpPr>
          <p:cNvPr id="20482" name="Rectangle 2"/>
          <p:cNvSpPr>
            <a:spLocks noGrp="1" noChangeArrowheads="1"/>
          </p:cNvSpPr>
          <p:nvPr>
            <p:ph type="title"/>
          </p:nvPr>
        </p:nvSpPr>
        <p:spPr>
          <a:xfrm>
            <a:off x="0" y="228600"/>
            <a:ext cx="9144000" cy="1676400"/>
          </a:xfrm>
        </p:spPr>
        <p:txBody>
          <a:bodyPr/>
          <a:lstStyle/>
          <a:p>
            <a:r>
              <a:rPr lang="en-US" dirty="0" smtClean="0">
                <a:effectLst>
                  <a:outerShdw blurRad="38100" dist="38100" dir="2700000" algn="tl">
                    <a:srgbClr val="000000">
                      <a:alpha val="43137"/>
                    </a:srgbClr>
                  </a:outerShdw>
                </a:effectLst>
                <a:latin typeface="Arial" panose="020B0604020202020204" pitchFamily="34" charset="0"/>
              </a:rPr>
              <a:t>Living our lives in ways</a:t>
            </a:r>
            <a:r>
              <a:rPr lang="en-US" baseline="0" dirty="0" smtClean="0">
                <a:effectLst>
                  <a:outerShdw blurRad="38100" dist="38100" dir="2700000" algn="tl">
                    <a:srgbClr val="000000">
                      <a:alpha val="43137"/>
                    </a:srgbClr>
                  </a:outerShdw>
                </a:effectLst>
                <a:latin typeface="Arial" panose="020B0604020202020204" pitchFamily="34" charset="0"/>
              </a:rPr>
              <a:t> to please Him</a:t>
            </a:r>
            <a:endParaRPr lang="en-US" dirty="0">
              <a:effectLst>
                <a:outerShdw blurRad="38100" dist="38100" dir="2700000" algn="tl">
                  <a:srgbClr val="000000">
                    <a:alpha val="43137"/>
                  </a:srgbClr>
                </a:outerShdw>
              </a:effectLst>
              <a:latin typeface="Arial" panose="020B0604020202020204" pitchFamily="34" charset="0"/>
            </a:endParaRPr>
          </a:p>
        </p:txBody>
      </p:sp>
      <p:sp>
        <p:nvSpPr>
          <p:cNvPr id="20483" name="Rectangle 3"/>
          <p:cNvSpPr>
            <a:spLocks noGrp="1" noChangeArrowheads="1"/>
          </p:cNvSpPr>
          <p:nvPr>
            <p:ph type="body" idx="1"/>
          </p:nvPr>
        </p:nvSpPr>
        <p:spPr>
          <a:xfrm>
            <a:off x="304800" y="2590800"/>
            <a:ext cx="5410200" cy="4267200"/>
          </a:xfrm>
        </p:spPr>
        <p:txBody>
          <a:bodyPr/>
          <a:lstStyle/>
          <a:p>
            <a:pPr>
              <a:lnSpc>
                <a:spcPct val="90000"/>
              </a:lnSpc>
            </a:pPr>
            <a:r>
              <a:rPr lang="en-US" b="1" dirty="0" smtClean="0"/>
              <a:t>Forsaking intentional sins</a:t>
            </a:r>
            <a:r>
              <a:rPr lang="en-US" b="1" dirty="0"/>
              <a:t/>
            </a:r>
            <a:br>
              <a:rPr lang="en-US" b="1" dirty="0"/>
            </a:br>
            <a:endParaRPr lang="en-US" b="1" dirty="0"/>
          </a:p>
          <a:p>
            <a:pPr>
              <a:lnSpc>
                <a:spcPct val="90000"/>
              </a:lnSpc>
            </a:pPr>
            <a:r>
              <a:rPr lang="en-US" b="1" dirty="0"/>
              <a:t>Growing in love and </a:t>
            </a:r>
            <a:r>
              <a:rPr lang="en-US" b="1" dirty="0" smtClean="0"/>
              <a:t>compassion</a:t>
            </a:r>
          </a:p>
          <a:p>
            <a:pPr>
              <a:lnSpc>
                <a:spcPct val="90000"/>
              </a:lnSpc>
            </a:pPr>
            <a:endParaRPr lang="en-US" b="1" dirty="0" smtClean="0"/>
          </a:p>
          <a:p>
            <a:pPr>
              <a:lnSpc>
                <a:spcPct val="90000"/>
              </a:lnSpc>
            </a:pPr>
            <a:r>
              <a:rPr lang="en-US" b="1" dirty="0" smtClean="0"/>
              <a:t>Serving  God and others</a:t>
            </a:r>
            <a:endParaRPr lang="en-US" b="1" dirty="0"/>
          </a:p>
        </p:txBody>
      </p:sp>
    </p:spTree>
    <p:extLst>
      <p:ext uri="{BB962C8B-B14F-4D97-AF65-F5344CB8AC3E}">
        <p14:creationId xmlns:p14="http://schemas.microsoft.com/office/powerpoint/2010/main" val="4002479735"/>
      </p:ext>
    </p:extLst>
  </p:cSld>
  <p:clrMapOvr>
    <a:masterClrMapping/>
  </p:clrMapOvr>
  <p:transition spd="slow">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anim calcmode="lin" valueType="num">
                                      <p:cBhvr>
                                        <p:cTn id="7" dur="1000" fill="hold"/>
                                        <p:tgtEl>
                                          <p:spTgt spid="2048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2048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20483">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20483">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5" presetClass="entr" presetSubtype="0" fill="hold" grpId="0" nodeType="clickEffect">
                                  <p:stCondLst>
                                    <p:cond delay="0"/>
                                  </p:stCondLst>
                                  <p:childTnLst>
                                    <p:set>
                                      <p:cBhvr>
                                        <p:cTn id="14" dur="1" fill="hold">
                                          <p:stCondLst>
                                            <p:cond delay="0"/>
                                          </p:stCondLst>
                                        </p:cTn>
                                        <p:tgtEl>
                                          <p:spTgt spid="20483">
                                            <p:txEl>
                                              <p:pRg st="1" end="1"/>
                                            </p:txEl>
                                          </p:spTgt>
                                        </p:tgtEl>
                                        <p:attrNameLst>
                                          <p:attrName>style.visibility</p:attrName>
                                        </p:attrNameLst>
                                      </p:cBhvr>
                                      <p:to>
                                        <p:strVal val="visible"/>
                                      </p:to>
                                    </p:set>
                                    <p:anim calcmode="lin" valueType="num">
                                      <p:cBhvr>
                                        <p:cTn id="15" dur="1000" fill="hold"/>
                                        <p:tgtEl>
                                          <p:spTgt spid="2048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2048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20483">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20483">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9" fill="hold">
                      <p:stCondLst>
                        <p:cond delay="indefinite"/>
                      </p:stCondLst>
                      <p:childTnLst>
                        <p:par>
                          <p:cTn id="20" fill="hold">
                            <p:stCondLst>
                              <p:cond delay="0"/>
                            </p:stCondLst>
                            <p:childTnLst>
                              <p:par>
                                <p:cTn id="21" presetID="15" presetClass="entr" presetSubtype="0" fill="hold" grpId="0" nodeType="clickEffect">
                                  <p:stCondLst>
                                    <p:cond delay="0"/>
                                  </p:stCondLst>
                                  <p:childTnLst>
                                    <p:set>
                                      <p:cBhvr>
                                        <p:cTn id="22" dur="1" fill="hold">
                                          <p:stCondLst>
                                            <p:cond delay="0"/>
                                          </p:stCondLst>
                                        </p:cTn>
                                        <p:tgtEl>
                                          <p:spTgt spid="20483">
                                            <p:txEl>
                                              <p:pRg st="3" end="3"/>
                                            </p:txEl>
                                          </p:spTgt>
                                        </p:tgtEl>
                                        <p:attrNameLst>
                                          <p:attrName>style.visibility</p:attrName>
                                        </p:attrNameLst>
                                      </p:cBhvr>
                                      <p:to>
                                        <p:strVal val="visible"/>
                                      </p:to>
                                    </p:set>
                                    <p:anim calcmode="lin" valueType="num">
                                      <p:cBhvr>
                                        <p:cTn id="23" dur="1000" fill="hold"/>
                                        <p:tgtEl>
                                          <p:spTgt spid="20483">
                                            <p:txEl>
                                              <p:pRg st="3" end="3"/>
                                            </p:txEl>
                                          </p:spTgt>
                                        </p:tgtEl>
                                        <p:attrNameLst>
                                          <p:attrName>ppt_w</p:attrName>
                                        </p:attrNameLst>
                                      </p:cBhvr>
                                      <p:tavLst>
                                        <p:tav tm="0">
                                          <p:val>
                                            <p:fltVal val="0"/>
                                          </p:val>
                                        </p:tav>
                                        <p:tav tm="100000">
                                          <p:val>
                                            <p:strVal val="#ppt_w"/>
                                          </p:val>
                                        </p:tav>
                                      </p:tavLst>
                                    </p:anim>
                                    <p:anim calcmode="lin" valueType="num">
                                      <p:cBhvr>
                                        <p:cTn id="24" dur="1000" fill="hold"/>
                                        <p:tgtEl>
                                          <p:spTgt spid="20483">
                                            <p:txEl>
                                              <p:pRg st="3" end="3"/>
                                            </p:txEl>
                                          </p:spTgt>
                                        </p:tgtEl>
                                        <p:attrNameLst>
                                          <p:attrName>ppt_h</p:attrName>
                                        </p:attrNameLst>
                                      </p:cBhvr>
                                      <p:tavLst>
                                        <p:tav tm="0">
                                          <p:val>
                                            <p:fltVal val="0"/>
                                          </p:val>
                                        </p:tav>
                                        <p:tav tm="100000">
                                          <p:val>
                                            <p:strVal val="#ppt_h"/>
                                          </p:val>
                                        </p:tav>
                                      </p:tavLst>
                                    </p:anim>
                                    <p:anim calcmode="lin" valueType="num">
                                      <p:cBhvr>
                                        <p:cTn id="25" dur="1000" fill="hold"/>
                                        <p:tgtEl>
                                          <p:spTgt spid="20483">
                                            <p:txEl>
                                              <p:pRg st="3" end="3"/>
                                            </p:txEl>
                                          </p:spTgt>
                                        </p:tgtEl>
                                        <p:attrNameLst>
                                          <p:attrName>ppt_x</p:attrName>
                                        </p:attrNameLst>
                                      </p:cBhvr>
                                      <p:tavLst>
                                        <p:tav tm="0" fmla="#ppt_x+(cos(-2*pi*(1-$))*-#ppt_x-sin(-2*pi*(1-$))*(1-#ppt_y))*(1-$)">
                                          <p:val>
                                            <p:fltVal val="0"/>
                                          </p:val>
                                        </p:tav>
                                        <p:tav tm="100000">
                                          <p:val>
                                            <p:fltVal val="1"/>
                                          </p:val>
                                        </p:tav>
                                      </p:tavLst>
                                    </p:anim>
                                    <p:anim calcmode="lin" valueType="num">
                                      <p:cBhvr>
                                        <p:cTn id="26" dur="1000" fill="hold"/>
                                        <p:tgtEl>
                                          <p:spTgt spid="20483">
                                            <p:txEl>
                                              <p:pRg st="3" end="3"/>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143000" y="304800"/>
            <a:ext cx="6400800" cy="1143000"/>
          </a:xfrm>
        </p:spPr>
        <p:txBody>
          <a:bodyPr/>
          <a:lstStyle/>
          <a:p>
            <a:r>
              <a:rPr lang="en-US" dirty="0"/>
              <a:t>Scripture:  Mark 7:31-35</a:t>
            </a:r>
          </a:p>
        </p:txBody>
      </p:sp>
      <p:sp>
        <p:nvSpPr>
          <p:cNvPr id="3075" name="Rectangle 3"/>
          <p:cNvSpPr>
            <a:spLocks noGrp="1" noChangeArrowheads="1"/>
          </p:cNvSpPr>
          <p:nvPr>
            <p:ph type="body" idx="1"/>
          </p:nvPr>
        </p:nvSpPr>
        <p:spPr>
          <a:xfrm>
            <a:off x="0" y="1524000"/>
            <a:ext cx="9144000" cy="4495800"/>
          </a:xfrm>
        </p:spPr>
        <p:txBody>
          <a:bodyPr/>
          <a:lstStyle/>
          <a:p>
            <a:r>
              <a:rPr lang="en-US" sz="2800" dirty="0"/>
              <a:t>Then Jesus left the vicinity of </a:t>
            </a:r>
            <a:r>
              <a:rPr lang="en-US" sz="2800" dirty="0" err="1"/>
              <a:t>Tyre</a:t>
            </a:r>
            <a:r>
              <a:rPr lang="en-US" sz="2800" dirty="0"/>
              <a:t> and went through Sidon, down to the Sea of Galilee and into the region of the Decapolis.  There some people brought to him a man who was deaf and could hardly talk, and they begged him to place his hand on the man. </a:t>
            </a:r>
          </a:p>
          <a:p>
            <a:r>
              <a:rPr lang="en-US" sz="2800" dirty="0"/>
              <a:t>After he took him aside, away from the crowd, Jesus put his fingers into the man's ears. Then he spit and touched the man's tongue. He looked up to heaven and with a deep sigh said to him, "</a:t>
            </a:r>
            <a:r>
              <a:rPr lang="en-US" sz="2800" dirty="0" err="1"/>
              <a:t>Ephphatha</a:t>
            </a:r>
            <a:r>
              <a:rPr lang="en-US" sz="2800" dirty="0"/>
              <a:t>!" (which means, "Be opened!").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0" y="0"/>
            <a:ext cx="6400800" cy="1143000"/>
          </a:xfrm>
        </p:spPr>
        <p:txBody>
          <a:bodyPr/>
          <a:lstStyle/>
          <a:p>
            <a:r>
              <a:rPr lang="en-US" dirty="0"/>
              <a:t>Mark 7:36-37</a:t>
            </a:r>
          </a:p>
        </p:txBody>
      </p:sp>
      <p:sp>
        <p:nvSpPr>
          <p:cNvPr id="13315" name="Rectangle 3"/>
          <p:cNvSpPr>
            <a:spLocks noGrp="1" noChangeArrowheads="1"/>
          </p:cNvSpPr>
          <p:nvPr>
            <p:ph type="body" idx="1"/>
          </p:nvPr>
        </p:nvSpPr>
        <p:spPr>
          <a:xfrm>
            <a:off x="0" y="1295400"/>
            <a:ext cx="6324600" cy="4495800"/>
          </a:xfrm>
        </p:spPr>
        <p:txBody>
          <a:bodyPr/>
          <a:lstStyle/>
          <a:p>
            <a:r>
              <a:rPr lang="en-US" sz="2800" dirty="0"/>
              <a:t>At this, the man's ears were opened, his tongue was loosened and he began to speak plainly.</a:t>
            </a:r>
          </a:p>
          <a:p>
            <a:r>
              <a:rPr lang="en-US" sz="2800" dirty="0"/>
              <a:t>Jesus commanded them not to tell anyone. But the more he did so, the more they kept talking about it. People were overwhelmed with amazement. "He has done everything well," they said. "He even makes the deaf hear and the mute speak." </a:t>
            </a:r>
          </a:p>
          <a:p>
            <a:endParaRPr lang="en-US" sz="28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dirty="0"/>
              <a:t>Key </a:t>
            </a:r>
            <a:r>
              <a:rPr lang="en-US" dirty="0" smtClean="0"/>
              <a:t>Text:  </a:t>
            </a:r>
            <a:endParaRPr lang="en-US" dirty="0"/>
          </a:p>
        </p:txBody>
      </p:sp>
      <p:sp>
        <p:nvSpPr>
          <p:cNvPr id="4099" name="Rectangle 3"/>
          <p:cNvSpPr>
            <a:spLocks noGrp="1" noChangeArrowheads="1"/>
          </p:cNvSpPr>
          <p:nvPr>
            <p:ph type="body" idx="1"/>
          </p:nvPr>
        </p:nvSpPr>
        <p:spPr>
          <a:xfrm>
            <a:off x="0" y="2438400"/>
            <a:ext cx="6324600" cy="3581400"/>
          </a:xfrm>
        </p:spPr>
        <p:txBody>
          <a:bodyPr/>
          <a:lstStyle/>
          <a:p>
            <a:r>
              <a:rPr lang="en-US" dirty="0"/>
              <a:t>“He has done everything well!”  Mark </a:t>
            </a:r>
            <a:r>
              <a:rPr lang="en-US" dirty="0" smtClean="0"/>
              <a:t>7:37</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0" y="1905000"/>
            <a:ext cx="6400800" cy="2895600"/>
          </a:xfrm>
        </p:spPr>
        <p:txBody>
          <a:bodyPr/>
          <a:lstStyle/>
          <a:p>
            <a:r>
              <a:rPr lang="en-US" dirty="0"/>
              <a:t>Why did the people say that Jesus had done all things well?</a:t>
            </a:r>
            <a:br>
              <a:rPr lang="en-US" dirty="0"/>
            </a:b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dirty="0"/>
              <a:t>They Sensed His Powerful Prayer Connection</a:t>
            </a:r>
          </a:p>
        </p:txBody>
      </p:sp>
      <p:sp>
        <p:nvSpPr>
          <p:cNvPr id="8195" name="Rectangle 3"/>
          <p:cNvSpPr>
            <a:spLocks noGrp="1" noChangeArrowheads="1"/>
          </p:cNvSpPr>
          <p:nvPr>
            <p:ph type="body" idx="1"/>
          </p:nvPr>
        </p:nvSpPr>
        <p:spPr/>
        <p:txBody>
          <a:bodyPr/>
          <a:lstStyle/>
          <a:p>
            <a:pPr>
              <a:lnSpc>
                <a:spcPct val="90000"/>
              </a:lnSpc>
            </a:pPr>
            <a:r>
              <a:rPr lang="en-US" sz="2800" dirty="0"/>
              <a:t>Jesus’ prayer habits.</a:t>
            </a:r>
          </a:p>
          <a:p>
            <a:pPr lvl="1">
              <a:lnSpc>
                <a:spcPct val="90000"/>
              </a:lnSpc>
            </a:pPr>
            <a:r>
              <a:rPr lang="en-US" sz="2400" dirty="0"/>
              <a:t>For special needs - “He looked up to heaven.”  V. 34</a:t>
            </a:r>
          </a:p>
          <a:p>
            <a:pPr lvl="1">
              <a:lnSpc>
                <a:spcPct val="90000"/>
              </a:lnSpc>
            </a:pPr>
            <a:r>
              <a:rPr lang="en-US" sz="2400" dirty="0"/>
              <a:t>Regularly and often  - “Jesus often withdrew to lonely places and prayed.”  Luke 5:16</a:t>
            </a:r>
          </a:p>
          <a:p>
            <a:pPr>
              <a:lnSpc>
                <a:spcPct val="90000"/>
              </a:lnSpc>
            </a:pPr>
            <a:r>
              <a:rPr lang="en-US" sz="2800" dirty="0"/>
              <a:t>Jesus’ prayer attitude.</a:t>
            </a:r>
          </a:p>
          <a:p>
            <a:pPr lvl="1">
              <a:lnSpc>
                <a:spcPct val="90000"/>
              </a:lnSpc>
            </a:pPr>
            <a:r>
              <a:rPr lang="en-US" sz="2400" dirty="0"/>
              <a:t>Father-Son connection. John 11:41</a:t>
            </a:r>
          </a:p>
          <a:p>
            <a:pPr lvl="1">
              <a:lnSpc>
                <a:spcPct val="90000"/>
              </a:lnSpc>
            </a:pPr>
            <a:r>
              <a:rPr lang="en-US" sz="2400" dirty="0"/>
              <a:t>Humility - “I do nothing on my own but speak just what the Father has taught me” John 8:28</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 calcmode="lin" valueType="num">
                                      <p:cBhvr additive="base">
                                        <p:cTn id="7" dur="500" fill="hold"/>
                                        <p:tgtEl>
                                          <p:spTgt spid="819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8195">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8195">
                                            <p:txEl>
                                              <p:pRg st="1" end="1"/>
                                            </p:txEl>
                                          </p:spTgt>
                                        </p:tgtEl>
                                        <p:attrNameLst>
                                          <p:attrName>style.visibility</p:attrName>
                                        </p:attrNameLst>
                                      </p:cBhvr>
                                      <p:to>
                                        <p:strVal val="visible"/>
                                      </p:to>
                                    </p:set>
                                    <p:anim calcmode="lin" valueType="num">
                                      <p:cBhvr additive="base">
                                        <p:cTn id="11" dur="500" fill="hold"/>
                                        <p:tgtEl>
                                          <p:spTgt spid="8195">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8195">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8195">
                                            <p:txEl>
                                              <p:pRg st="2" end="2"/>
                                            </p:txEl>
                                          </p:spTgt>
                                        </p:tgtEl>
                                        <p:attrNameLst>
                                          <p:attrName>style.visibility</p:attrName>
                                        </p:attrNameLst>
                                      </p:cBhvr>
                                      <p:to>
                                        <p:strVal val="visible"/>
                                      </p:to>
                                    </p:set>
                                    <p:anim calcmode="lin" valueType="num">
                                      <p:cBhvr additive="base">
                                        <p:cTn id="15" dur="500" fill="hold"/>
                                        <p:tgtEl>
                                          <p:spTgt spid="8195">
                                            <p:txEl>
                                              <p:pRg st="2" end="2"/>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819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2" presetClass="entr" presetSubtype="8" fill="hold" grpId="0" nodeType="clickEffect">
                                  <p:stCondLst>
                                    <p:cond delay="0"/>
                                  </p:stCondLst>
                                  <p:childTnLst>
                                    <p:set>
                                      <p:cBhvr>
                                        <p:cTn id="20" dur="1" fill="hold">
                                          <p:stCondLst>
                                            <p:cond delay="0"/>
                                          </p:stCondLst>
                                        </p:cTn>
                                        <p:tgtEl>
                                          <p:spTgt spid="8195">
                                            <p:txEl>
                                              <p:pRg st="3" end="3"/>
                                            </p:txEl>
                                          </p:spTgt>
                                        </p:tgtEl>
                                        <p:attrNameLst>
                                          <p:attrName>style.visibility</p:attrName>
                                        </p:attrNameLst>
                                      </p:cBhvr>
                                      <p:to>
                                        <p:strVal val="visible"/>
                                      </p:to>
                                    </p:set>
                                    <p:anim calcmode="lin" valueType="num">
                                      <p:cBhvr additive="base">
                                        <p:cTn id="21" dur="500" fill="hold"/>
                                        <p:tgtEl>
                                          <p:spTgt spid="8195">
                                            <p:txEl>
                                              <p:pRg st="3" end="3"/>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8195">
                                            <p:txEl>
                                              <p:pRg st="3" end="3"/>
                                            </p:txEl>
                                          </p:spTgt>
                                        </p:tgtEl>
                                        <p:attrNameLst>
                                          <p:attrName>ppt_y</p:attrName>
                                        </p:attrNameLst>
                                      </p:cBhvr>
                                      <p:tavLst>
                                        <p:tav tm="0">
                                          <p:val>
                                            <p:strVal val="#ppt_y"/>
                                          </p:val>
                                        </p:tav>
                                        <p:tav tm="100000">
                                          <p:val>
                                            <p:strVal val="#ppt_y"/>
                                          </p:val>
                                        </p:tav>
                                      </p:tavLst>
                                    </p:anim>
                                  </p:childTnLst>
                                </p:cTn>
                              </p:par>
                              <p:par>
                                <p:cTn id="23" presetID="2" presetClass="entr" presetSubtype="8" fill="hold" grpId="0" nodeType="withEffect">
                                  <p:stCondLst>
                                    <p:cond delay="0"/>
                                  </p:stCondLst>
                                  <p:childTnLst>
                                    <p:set>
                                      <p:cBhvr>
                                        <p:cTn id="24" dur="1" fill="hold">
                                          <p:stCondLst>
                                            <p:cond delay="0"/>
                                          </p:stCondLst>
                                        </p:cTn>
                                        <p:tgtEl>
                                          <p:spTgt spid="8195">
                                            <p:txEl>
                                              <p:pRg st="4" end="4"/>
                                            </p:txEl>
                                          </p:spTgt>
                                        </p:tgtEl>
                                        <p:attrNameLst>
                                          <p:attrName>style.visibility</p:attrName>
                                        </p:attrNameLst>
                                      </p:cBhvr>
                                      <p:to>
                                        <p:strVal val="visible"/>
                                      </p:to>
                                    </p:set>
                                    <p:anim calcmode="lin" valueType="num">
                                      <p:cBhvr additive="base">
                                        <p:cTn id="25" dur="500" fill="hold"/>
                                        <p:tgtEl>
                                          <p:spTgt spid="8195">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8195">
                                            <p:txEl>
                                              <p:pRg st="4" end="4"/>
                                            </p:txEl>
                                          </p:spTgt>
                                        </p:tgtEl>
                                        <p:attrNameLst>
                                          <p:attrName>ppt_y</p:attrName>
                                        </p:attrNameLst>
                                      </p:cBhvr>
                                      <p:tavLst>
                                        <p:tav tm="0">
                                          <p:val>
                                            <p:strVal val="#ppt_y"/>
                                          </p:val>
                                        </p:tav>
                                        <p:tav tm="100000">
                                          <p:val>
                                            <p:strVal val="#ppt_y"/>
                                          </p:val>
                                        </p:tav>
                                      </p:tavLst>
                                    </p:anim>
                                  </p:childTnLst>
                                </p:cTn>
                              </p:par>
                              <p:par>
                                <p:cTn id="27" presetID="2" presetClass="entr" presetSubtype="8" fill="hold" grpId="0" nodeType="withEffect">
                                  <p:stCondLst>
                                    <p:cond delay="0"/>
                                  </p:stCondLst>
                                  <p:childTnLst>
                                    <p:set>
                                      <p:cBhvr>
                                        <p:cTn id="28" dur="1" fill="hold">
                                          <p:stCondLst>
                                            <p:cond delay="0"/>
                                          </p:stCondLst>
                                        </p:cTn>
                                        <p:tgtEl>
                                          <p:spTgt spid="8195">
                                            <p:txEl>
                                              <p:pRg st="5" end="5"/>
                                            </p:txEl>
                                          </p:spTgt>
                                        </p:tgtEl>
                                        <p:attrNameLst>
                                          <p:attrName>style.visibility</p:attrName>
                                        </p:attrNameLst>
                                      </p:cBhvr>
                                      <p:to>
                                        <p:strVal val="visible"/>
                                      </p:to>
                                    </p:set>
                                    <p:anim calcmode="lin" valueType="num">
                                      <p:cBhvr additive="base">
                                        <p:cTn id="29" dur="500" fill="hold"/>
                                        <p:tgtEl>
                                          <p:spTgt spid="8195">
                                            <p:txEl>
                                              <p:pRg st="5" end="5"/>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8195">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pic>
        <p:nvPicPr>
          <p:cNvPr id="16388" name="Picture 4" descr="D:\IMAGES\PHOTOS\ISRAEL\PHISR016.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16386" name="Rectangle 2"/>
          <p:cNvSpPr>
            <a:spLocks noGrp="1" noChangeArrowheads="1"/>
          </p:cNvSpPr>
          <p:nvPr>
            <p:ph type="title"/>
          </p:nvPr>
        </p:nvSpPr>
        <p:spPr>
          <a:xfrm>
            <a:off x="381000" y="1143000"/>
            <a:ext cx="6400800" cy="1905000"/>
          </a:xfrm>
        </p:spPr>
        <p:txBody>
          <a:bodyPr/>
          <a:lstStyle/>
          <a:p>
            <a:r>
              <a:rPr lang="en-US" b="1" dirty="0"/>
              <a:t>He Had Ready Communication With His Father.</a:t>
            </a:r>
          </a:p>
        </p:txBody>
      </p:sp>
      <p:sp>
        <p:nvSpPr>
          <p:cNvPr id="16387" name="Rectangle 3"/>
          <p:cNvSpPr>
            <a:spLocks noGrp="1" noChangeArrowheads="1"/>
          </p:cNvSpPr>
          <p:nvPr>
            <p:ph type="body" idx="1"/>
          </p:nvPr>
        </p:nvSpPr>
        <p:spPr>
          <a:xfrm>
            <a:off x="381000" y="2895600"/>
            <a:ext cx="6324600" cy="3048000"/>
          </a:xfrm>
        </p:spPr>
        <p:txBody>
          <a:bodyPr/>
          <a:lstStyle/>
          <a:p>
            <a:r>
              <a:rPr lang="en-US" b="1" dirty="0"/>
              <a:t>Awareness of God’s presence</a:t>
            </a:r>
          </a:p>
          <a:p>
            <a:pPr lvl="1"/>
            <a:r>
              <a:rPr lang="en-US" b="1" dirty="0"/>
              <a:t>“I am in the Father and the Father is in me” John 14:11</a:t>
            </a:r>
          </a:p>
          <a:p>
            <a:r>
              <a:rPr lang="en-US" b="1" dirty="0"/>
              <a:t>Discernment of God’s will</a:t>
            </a:r>
          </a:p>
          <a:p>
            <a:pPr lvl="1"/>
            <a:r>
              <a:rPr lang="en-US" b="1" dirty="0"/>
              <a:t>Luke 4:43 </a:t>
            </a:r>
          </a:p>
        </p:txBody>
      </p:sp>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 calcmode="lin" valueType="num">
                                      <p:cBhvr additive="base">
                                        <p:cTn id="7" dur="500" fill="hold"/>
                                        <p:tgtEl>
                                          <p:spTgt spid="1638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6387">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6387">
                                            <p:txEl>
                                              <p:pRg st="1" end="1"/>
                                            </p:txEl>
                                          </p:spTgt>
                                        </p:tgtEl>
                                        <p:attrNameLst>
                                          <p:attrName>style.visibility</p:attrName>
                                        </p:attrNameLst>
                                      </p:cBhvr>
                                      <p:to>
                                        <p:strVal val="visible"/>
                                      </p:to>
                                    </p:set>
                                    <p:anim calcmode="lin" valueType="num">
                                      <p:cBhvr additive="base">
                                        <p:cTn id="11" dur="500" fill="hold"/>
                                        <p:tgtEl>
                                          <p:spTgt spid="16387">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638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6387">
                                            <p:txEl>
                                              <p:pRg st="2" end="2"/>
                                            </p:txEl>
                                          </p:spTgt>
                                        </p:tgtEl>
                                        <p:attrNameLst>
                                          <p:attrName>style.visibility</p:attrName>
                                        </p:attrNameLst>
                                      </p:cBhvr>
                                      <p:to>
                                        <p:strVal val="visible"/>
                                      </p:to>
                                    </p:set>
                                    <p:anim calcmode="lin" valueType="num">
                                      <p:cBhvr additive="base">
                                        <p:cTn id="17" dur="500" fill="hold"/>
                                        <p:tgtEl>
                                          <p:spTgt spid="16387">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6387">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16387">
                                            <p:txEl>
                                              <p:pRg st="3" end="3"/>
                                            </p:txEl>
                                          </p:spTgt>
                                        </p:tgtEl>
                                        <p:attrNameLst>
                                          <p:attrName>style.visibility</p:attrName>
                                        </p:attrNameLst>
                                      </p:cBhvr>
                                      <p:to>
                                        <p:strVal val="visible"/>
                                      </p:to>
                                    </p:set>
                                    <p:anim calcmode="lin" valueType="num">
                                      <p:cBhvr additive="base">
                                        <p:cTn id="21" dur="500" fill="hold"/>
                                        <p:tgtEl>
                                          <p:spTgt spid="16387">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16387">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0" y="228600"/>
            <a:ext cx="6400800" cy="2133600"/>
          </a:xfrm>
        </p:spPr>
        <p:txBody>
          <a:bodyPr/>
          <a:lstStyle/>
          <a:p>
            <a:r>
              <a:rPr lang="en-US" dirty="0">
                <a:latin typeface="Arial" panose="020B0604020202020204" pitchFamily="34" charset="0"/>
              </a:rPr>
              <a:t>He Showed Perfect Dependence Upon the Holy Spirit.</a:t>
            </a:r>
          </a:p>
        </p:txBody>
      </p:sp>
      <p:sp>
        <p:nvSpPr>
          <p:cNvPr id="17411" name="Rectangle 3"/>
          <p:cNvSpPr>
            <a:spLocks noGrp="1" noChangeArrowheads="1"/>
          </p:cNvSpPr>
          <p:nvPr>
            <p:ph type="body" idx="1"/>
          </p:nvPr>
        </p:nvSpPr>
        <p:spPr>
          <a:xfrm>
            <a:off x="0" y="2362200"/>
            <a:ext cx="6324600" cy="3505200"/>
          </a:xfrm>
        </p:spPr>
        <p:txBody>
          <a:bodyPr/>
          <a:lstStyle/>
          <a:p>
            <a:r>
              <a:rPr lang="en-US" dirty="0"/>
              <a:t>Power through depending on God.</a:t>
            </a:r>
          </a:p>
          <a:p>
            <a:pPr lvl="1"/>
            <a:r>
              <a:rPr lang="en-US" dirty="0"/>
              <a:t>“I am in the Father, and that the Father is in me? The words I say to you are not just my own. Rather, it is the Father, living in me, who is doing his work.”  John 14:10 NIV</a:t>
            </a:r>
          </a:p>
          <a:p>
            <a:r>
              <a:rPr lang="en-US" dirty="0"/>
              <a:t>Faith</a:t>
            </a:r>
          </a:p>
        </p:txBody>
      </p:sp>
    </p:spTree>
  </p:cSld>
  <p:clrMapOvr>
    <a:masterClrMapping/>
  </p:clrMapOvr>
  <p:transition spd="slow">
    <p:zoom/>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0" y="381000"/>
            <a:ext cx="6400800" cy="2057400"/>
          </a:xfrm>
        </p:spPr>
        <p:txBody>
          <a:bodyPr/>
          <a:lstStyle/>
          <a:p>
            <a:r>
              <a:rPr lang="en-US" dirty="0">
                <a:latin typeface="Arial" panose="020B0604020202020204" pitchFamily="34" charset="0"/>
              </a:rPr>
              <a:t>They Saw Jesus’ </a:t>
            </a:r>
            <a:r>
              <a:rPr lang="en-US" dirty="0" smtClean="0">
                <a:latin typeface="Arial" panose="020B0604020202020204" pitchFamily="34" charset="0"/>
              </a:rPr>
              <a:t/>
            </a:r>
            <a:br>
              <a:rPr lang="en-US" dirty="0" smtClean="0">
                <a:latin typeface="Arial" panose="020B0604020202020204" pitchFamily="34" charset="0"/>
              </a:rPr>
            </a:br>
            <a:r>
              <a:rPr lang="en-US" dirty="0" smtClean="0">
                <a:latin typeface="Arial" panose="020B0604020202020204" pitchFamily="34" charset="0"/>
              </a:rPr>
              <a:t>Perfect Life</a:t>
            </a:r>
            <a:endParaRPr lang="en-US" dirty="0">
              <a:latin typeface="Arial" panose="020B0604020202020204" pitchFamily="34" charset="0"/>
            </a:endParaRPr>
          </a:p>
        </p:txBody>
      </p:sp>
      <p:sp>
        <p:nvSpPr>
          <p:cNvPr id="10243" name="Rectangle 3"/>
          <p:cNvSpPr>
            <a:spLocks noGrp="1" noChangeArrowheads="1"/>
          </p:cNvSpPr>
          <p:nvPr>
            <p:ph type="body" idx="1"/>
          </p:nvPr>
        </p:nvSpPr>
        <p:spPr>
          <a:xfrm>
            <a:off x="0" y="2438400"/>
            <a:ext cx="6324600" cy="3581400"/>
          </a:xfrm>
        </p:spPr>
        <p:txBody>
          <a:bodyPr/>
          <a:lstStyle/>
          <a:p>
            <a:pPr>
              <a:lnSpc>
                <a:spcPct val="90000"/>
              </a:lnSpc>
            </a:pPr>
            <a:r>
              <a:rPr lang="en-US" dirty="0">
                <a:latin typeface="Arial" panose="020B0604020202020204" pitchFamily="34" charset="0"/>
              </a:rPr>
              <a:t>Jesus was sinless.</a:t>
            </a:r>
          </a:p>
          <a:p>
            <a:pPr lvl="1">
              <a:lnSpc>
                <a:spcPct val="90000"/>
              </a:lnSpc>
            </a:pPr>
            <a:r>
              <a:rPr lang="en-US" dirty="0">
                <a:latin typeface="Arial" panose="020B0604020202020204" pitchFamily="34" charset="0"/>
              </a:rPr>
              <a:t>“We have one who has been tempted in every way, just as we are-yet was without sin.”   </a:t>
            </a:r>
            <a:r>
              <a:rPr lang="en-US" dirty="0" err="1">
                <a:latin typeface="Arial" panose="020B0604020202020204" pitchFamily="34" charset="0"/>
              </a:rPr>
              <a:t>Heb</a:t>
            </a:r>
            <a:r>
              <a:rPr lang="en-US" dirty="0">
                <a:latin typeface="Arial" panose="020B0604020202020204" pitchFamily="34" charset="0"/>
              </a:rPr>
              <a:t> 4:15-16 </a:t>
            </a:r>
            <a:r>
              <a:rPr lang="en-US" dirty="0" smtClean="0">
                <a:latin typeface="Arial" panose="020B0604020202020204" pitchFamily="34" charset="0"/>
              </a:rPr>
              <a:t>NIV</a:t>
            </a:r>
            <a:endParaRPr lang="en-US" dirty="0">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 calcmode="lin" valueType="num">
                                      <p:cBhvr additive="base">
                                        <p:cTn id="7" dur="500" fill="hold"/>
                                        <p:tgtEl>
                                          <p:spTgt spid="1024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0243">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10243">
                                            <p:txEl>
                                              <p:pRg st="1" end="1"/>
                                            </p:txEl>
                                          </p:spTgt>
                                        </p:tgtEl>
                                        <p:attrNameLst>
                                          <p:attrName>style.visibility</p:attrName>
                                        </p:attrNameLst>
                                      </p:cBhvr>
                                      <p:to>
                                        <p:strVal val="visible"/>
                                      </p:to>
                                    </p:set>
                                    <p:anim calcmode="lin" valueType="num">
                                      <p:cBhvr additive="base">
                                        <p:cTn id="11" dur="500" fill="hold"/>
                                        <p:tgtEl>
                                          <p:spTgt spid="10243">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10243">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autoUpdateAnimBg="0"/>
    </p:bldLst>
  </p:timing>
</p:sld>
</file>

<file path=ppt/theme/theme1.xml><?xml version="1.0" encoding="utf-8"?>
<a:theme xmlns:a="http://schemas.openxmlformats.org/drawingml/2006/main" name="Christmas - Come and See">
  <a:themeElements>
    <a:clrScheme name="Christmas - Come and Se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Christmas - Come and Se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Christmas - Come and See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Christmas - Come and Se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hristmas - Come and Se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hristmas - Come and See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hristmas - Come and Se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hristmas - Come and Se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Christmas - Come and Se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3540</TotalTime>
  <Words>498</Words>
  <Application>Microsoft Office PowerPoint</Application>
  <PresentationFormat>On-screen Show (4:3)</PresentationFormat>
  <Paragraphs>50</Paragraphs>
  <Slides>15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Times New Roman</vt:lpstr>
      <vt:lpstr>Arial</vt:lpstr>
      <vt:lpstr>Christmas - Come and See</vt:lpstr>
      <vt:lpstr>Come and See A Wonderful Life</vt:lpstr>
      <vt:lpstr>Scripture:  Mark 7:31-35</vt:lpstr>
      <vt:lpstr>Mark 7:36-37</vt:lpstr>
      <vt:lpstr>Key Text:  </vt:lpstr>
      <vt:lpstr>Why did the people say that Jesus had done all things well? </vt:lpstr>
      <vt:lpstr>They Sensed His Powerful Prayer Connection</vt:lpstr>
      <vt:lpstr>He Had Ready Communication With His Father.</vt:lpstr>
      <vt:lpstr>He Showed Perfect Dependence Upon the Holy Spirit.</vt:lpstr>
      <vt:lpstr>They Saw Jesus’  Perfect Life</vt:lpstr>
      <vt:lpstr>They Saw Jesus’  Perfect Love</vt:lpstr>
      <vt:lpstr>They saw the results of a fruitful life in people’s lives.</vt:lpstr>
      <vt:lpstr>Our Response</vt:lpstr>
      <vt:lpstr>Key Thought:</vt:lpstr>
      <vt:lpstr>Worship</vt:lpstr>
      <vt:lpstr>Living our lives in ways to please Him</vt:lpstr>
    </vt:vector>
  </TitlesOfParts>
  <Company>Community Wesleyan Church</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Come and See A Wonderful Life</dc:title>
  <dc:creator>Kelvin S. Jones</dc:creator>
  <cp:lastModifiedBy>Kelvin Jones</cp:lastModifiedBy>
  <cp:revision>6</cp:revision>
  <dcterms:created xsi:type="dcterms:W3CDTF">2000-12-09T16:28:16Z</dcterms:created>
  <dcterms:modified xsi:type="dcterms:W3CDTF">2013-12-08T00:29:59Z</dcterms:modified>
</cp:coreProperties>
</file>