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56" r:id="rId2"/>
    <p:sldId id="269" r:id="rId3"/>
    <p:sldId id="272" r:id="rId4"/>
    <p:sldId id="258" r:id="rId5"/>
    <p:sldId id="267" r:id="rId6"/>
    <p:sldId id="260" r:id="rId7"/>
    <p:sldId id="261" r:id="rId8"/>
    <p:sldId id="265" r:id="rId9"/>
    <p:sldId id="266" r:id="rId10"/>
    <p:sldId id="262" r:id="rId11"/>
    <p:sldId id="263" r:id="rId12"/>
    <p:sldId id="268" r:id="rId13"/>
    <p:sldId id="270" r:id="rId14"/>
    <p:sldId id="264" r:id="rId15"/>
    <p:sldId id="271"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4B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84" autoAdjust="0"/>
  </p:normalViewPr>
  <p:slideViewPr>
    <p:cSldViewPr>
      <p:cViewPr varScale="1">
        <p:scale>
          <a:sx n="81" d="100"/>
          <a:sy n="81" d="100"/>
        </p:scale>
        <p:origin x="941"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4A1C130-A2F7-4BB4-A852-0FBB1312A4AD}" type="slidenum">
              <a:rPr lang="en-US"/>
              <a:pPr/>
              <a:t>‹#›</a:t>
            </a:fld>
            <a:endParaRPr lang="en-US"/>
          </a:p>
        </p:txBody>
      </p:sp>
    </p:spTree>
    <p:extLst>
      <p:ext uri="{BB962C8B-B14F-4D97-AF65-F5344CB8AC3E}">
        <p14:creationId xmlns:p14="http://schemas.microsoft.com/office/powerpoint/2010/main" val="40079451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301F08-92DA-4E9E-9BE9-9E5CF9ECEAE4}" type="slidenum">
              <a:rPr lang="en-US"/>
              <a:pPr/>
              <a:t>1</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8385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7D017-3DD6-48E6-811B-2B14DDD0DD0E}" type="slidenum">
              <a:rPr lang="en-US"/>
              <a:pPr/>
              <a:t>11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latin typeface="Arial" panose="020B0604020202020204" pitchFamily="34" charset="0"/>
              </a:rPr>
              <a:t>Frank Bateman Stanger “The contemporary world needs a cure.  The world is sick.  The world is spiritually diseased.  The world is morally ill.  And the world has never been able to heal itself.  The only cure for the sin of the world is found in the Christ of Christmas.”  (SP-CH)</a:t>
            </a:r>
          </a:p>
          <a:p>
            <a:pPr lvl="1"/>
            <a:endParaRPr lang="en-US"/>
          </a:p>
          <a:p>
            <a:endParaRPr lang="en-US"/>
          </a:p>
        </p:txBody>
      </p:sp>
    </p:spTree>
    <p:extLst>
      <p:ext uri="{BB962C8B-B14F-4D97-AF65-F5344CB8AC3E}">
        <p14:creationId xmlns:p14="http://schemas.microsoft.com/office/powerpoint/2010/main" val="1741138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BA088E-2C53-429B-8211-6B0B08B0A6F4}" type="slidenum">
              <a:rPr lang="en-US"/>
              <a:pPr/>
              <a:t>12</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t>This answers the question at the beginning in the BC cartoon – Save us from what??</a:t>
            </a:r>
          </a:p>
        </p:txBody>
      </p:sp>
    </p:spTree>
    <p:extLst>
      <p:ext uri="{BB962C8B-B14F-4D97-AF65-F5344CB8AC3E}">
        <p14:creationId xmlns:p14="http://schemas.microsoft.com/office/powerpoint/2010/main" val="3443009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9CD61E-C1E6-4F21-9307-067EF5D43989}" type="slidenum">
              <a:rPr lang="en-US"/>
              <a:pPr/>
              <a:t>2</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Scripture: Luke 2:21-35</a:t>
            </a:r>
          </a:p>
          <a:p>
            <a:r>
              <a:rPr lang="en-US"/>
              <a:t>Today’s Scripture comes right after the birth narrative in Luke and tells what happened to Jesus in the next 40 days or so.  </a:t>
            </a:r>
          </a:p>
          <a:p>
            <a:r>
              <a:rPr lang="en-US"/>
              <a:t>Info on passage – three Jewish ceremonies  (Barclay)</a:t>
            </a:r>
          </a:p>
          <a:p>
            <a:pPr lvl="1"/>
            <a:r>
              <a:rPr lang="en-US"/>
              <a:t>1.  8</a:t>
            </a:r>
            <a:r>
              <a:rPr lang="en-US" baseline="30000"/>
              <a:t>th</a:t>
            </a:r>
            <a:r>
              <a:rPr lang="en-US"/>
              <a:t> day – circumcision</a:t>
            </a:r>
          </a:p>
          <a:p>
            <a:pPr lvl="1"/>
            <a:r>
              <a:rPr lang="en-US"/>
              <a:t>2.  redemption of the first-born –  the law -Ex 13:15-16   “When Pharaoh stubbornly refused to let us go, the LORD killed every firstborn in Egypt, both man and animal. This is why I sacrifice to the LORD the first male offspring of every womb and redeem each of my firstborn sons.'  NIV</a:t>
            </a:r>
          </a:p>
          <a:p>
            <a:pPr lvl="1"/>
            <a:r>
              <a:rPr lang="en-US"/>
              <a:t>So  every first-born male belonged to God and an offering had to be made to God on their behalf.    At least  31 days later   - probably done at same time as purification.</a:t>
            </a:r>
          </a:p>
          <a:p>
            <a:pPr lvl="1"/>
            <a:r>
              <a:rPr lang="en-US"/>
              <a:t>3.   Purification of the mother after childbirth – the law set an offering of two doves for a poor family. This was to happen 40 days after the birth.  </a:t>
            </a:r>
          </a:p>
          <a:p>
            <a:endParaRPr lang="en-US"/>
          </a:p>
          <a:p>
            <a:endParaRPr lang="en-US"/>
          </a:p>
        </p:txBody>
      </p:sp>
    </p:spTree>
    <p:extLst>
      <p:ext uri="{BB962C8B-B14F-4D97-AF65-F5344CB8AC3E}">
        <p14:creationId xmlns:p14="http://schemas.microsoft.com/office/powerpoint/2010/main" val="2189122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118994-5ADE-460A-B488-0E0FFF1454ED}" type="slidenum">
              <a:rPr lang="en-US"/>
              <a:pPr/>
              <a:t>4</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latin typeface="Arial" panose="020B0604020202020204" pitchFamily="34" charset="0"/>
              </a:rPr>
              <a:t>Intro idea</a:t>
            </a:r>
          </a:p>
          <a:p>
            <a:r>
              <a:rPr lang="en-US">
                <a:latin typeface="Arial" panose="020B0604020202020204" pitchFamily="34" charset="0"/>
              </a:rPr>
              <a:t>Story of the act of love  (SP-CH)</a:t>
            </a:r>
          </a:p>
          <a:p>
            <a:endParaRPr lang="en-US">
              <a:latin typeface="Arial" panose="020B0604020202020204" pitchFamily="34" charset="0"/>
            </a:endParaRPr>
          </a:p>
          <a:p>
            <a:r>
              <a:rPr lang="en-US"/>
              <a:t>She had given – but the gift had been costly.  - That’s the way it was with God too – He gave his only Son, but the gift would be costly -  a cross loomed in Jesus’ future.   </a:t>
            </a:r>
          </a:p>
          <a:p>
            <a:endParaRPr lang="en-US"/>
          </a:p>
          <a:p>
            <a:r>
              <a:rPr lang="en-US"/>
              <a:t>Simeon got a glimpse of the bittersweet nature of Jesus’ birth.</a:t>
            </a:r>
          </a:p>
          <a:p>
            <a:r>
              <a:rPr lang="en-US"/>
              <a:t>Simeon words may reflect a situation in his day – sometimes a slave was assigned to go to a high place and watch through the night for a certain special star to rise.   When they saw it, they were to announce it and then they were dismissed from their watch.  </a:t>
            </a:r>
          </a:p>
          <a:p>
            <a:r>
              <a:rPr lang="en-US"/>
              <a:t>Simeon was watching for the Sun of Righteous predicted in  Mal 4:2</a:t>
            </a:r>
          </a:p>
          <a:p>
            <a:r>
              <a:rPr lang="en-US"/>
              <a:t>“for you who revere my name, the sun of righteousness will rise with healing in its wings”</a:t>
            </a:r>
          </a:p>
          <a:p>
            <a:r>
              <a:rPr lang="en-US"/>
              <a:t> </a:t>
            </a:r>
          </a:p>
        </p:txBody>
      </p:sp>
    </p:spTree>
    <p:extLst>
      <p:ext uri="{BB962C8B-B14F-4D97-AF65-F5344CB8AC3E}">
        <p14:creationId xmlns:p14="http://schemas.microsoft.com/office/powerpoint/2010/main" val="1272098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20433C-7435-4D86-8F16-DEDBAAEDC3C2}" type="slidenum">
              <a:rPr lang="en-US"/>
              <a:pPr/>
              <a:t>5</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Four Key thoughts in Simeon’s prophesy</a:t>
            </a:r>
          </a:p>
        </p:txBody>
      </p:sp>
    </p:spTree>
    <p:extLst>
      <p:ext uri="{BB962C8B-B14F-4D97-AF65-F5344CB8AC3E}">
        <p14:creationId xmlns:p14="http://schemas.microsoft.com/office/powerpoint/2010/main" val="899074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FAFB91-9DE2-4CC4-98B7-E271716C3FF1}" type="slidenum">
              <a:rPr lang="en-US"/>
              <a:pPr/>
              <a:t>6</a:t>
            </a:fld>
            <a:endParaRPr lang="en-US"/>
          </a:p>
        </p:txBody>
      </p:sp>
      <p:sp>
        <p:nvSpPr>
          <p:cNvPr id="1026" name="Rectangle 2"/>
          <p:cNvSpPr>
            <a:spLocks noGrp="1" noRot="1" noChangeAspect="1" noChangeArrowheads="1" noTextEdit="1"/>
          </p:cNvSpPr>
          <p:nvPr>
            <p:ph type="sldImg"/>
          </p:nvPr>
        </p:nvSpPr>
        <p:spPr>
          <a:ln/>
        </p:spPr>
      </p:sp>
      <p:sp>
        <p:nvSpPr>
          <p:cNvPr id="1027" name="Rectangle 3"/>
          <p:cNvSpPr>
            <a:spLocks noGrp="1" noChangeArrowheads="1"/>
          </p:cNvSpPr>
          <p:nvPr>
            <p:ph type="body" idx="1"/>
          </p:nvPr>
        </p:nvSpPr>
        <p:spPr/>
        <p:txBody>
          <a:bodyPr/>
          <a:lstStyle/>
          <a:p>
            <a:r>
              <a:rPr lang="en-US">
                <a:latin typeface="Arial" panose="020B0604020202020204" pitchFamily="34" charset="0"/>
              </a:rPr>
              <a:t>Herod sought to kill all the boy babies in Bethlehem.</a:t>
            </a:r>
          </a:p>
          <a:p>
            <a:r>
              <a:rPr lang="en-US">
                <a:latin typeface="Arial" panose="020B0604020202020204" pitchFamily="34" charset="0"/>
              </a:rPr>
              <a:t>Luke 4:29 after he applied Isaiah’s prophecy to himself</a:t>
            </a:r>
          </a:p>
          <a:p>
            <a:r>
              <a:rPr lang="en-US">
                <a:latin typeface="Arial" panose="020B0604020202020204" pitchFamily="34" charset="0"/>
              </a:rPr>
              <a:t>Pharisees opposed him – Luke 11:53</a:t>
            </a:r>
          </a:p>
          <a:p>
            <a:r>
              <a:rPr lang="en-US">
                <a:latin typeface="Arial" panose="020B0604020202020204" pitchFamily="34" charset="0"/>
              </a:rPr>
              <a:t>Billy Graham “All religions and ideologies outside God’s special revelation in the Bible have this in common:  They are disguised forms of self-redemption and Christ rejection.”  (“You Can Know the Christ of Christmas” in Decision Dec. 1991)</a:t>
            </a:r>
          </a:p>
          <a:p>
            <a:endParaRPr lang="en-US"/>
          </a:p>
        </p:txBody>
      </p:sp>
    </p:spTree>
    <p:extLst>
      <p:ext uri="{BB962C8B-B14F-4D97-AF65-F5344CB8AC3E}">
        <p14:creationId xmlns:p14="http://schemas.microsoft.com/office/powerpoint/2010/main" val="3679504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E7658F-476D-417F-BC9F-80FDB59E7F9C}" type="slidenum">
              <a:rPr lang="en-US"/>
              <a:pPr/>
              <a:t>7</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US" dirty="0"/>
              <a:t>Like parking a newly washed and waxed car next to one that has been </a:t>
            </a:r>
            <a:r>
              <a:rPr lang="en-US" dirty="0" smtClean="0"/>
              <a:t>covered in road </a:t>
            </a:r>
            <a:r>
              <a:rPr lang="en-US" dirty="0"/>
              <a:t>salt, the perfection of Jesus’ life made our faults so much more obvious. </a:t>
            </a:r>
          </a:p>
          <a:p>
            <a:endParaRPr lang="en-US" dirty="0"/>
          </a:p>
          <a:p>
            <a:r>
              <a:rPr lang="en-US" dirty="0"/>
              <a:t>The key question is – How do we react when we begin to look at Jesus and thus become more aware of our hidden sins or not so hidden sins. </a:t>
            </a:r>
          </a:p>
        </p:txBody>
      </p:sp>
    </p:spTree>
    <p:extLst>
      <p:ext uri="{BB962C8B-B14F-4D97-AF65-F5344CB8AC3E}">
        <p14:creationId xmlns:p14="http://schemas.microsoft.com/office/powerpoint/2010/main" val="3821432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52D764-72C8-4801-BFA2-CAD3F80C416C}" type="slidenum">
              <a:rPr lang="en-US"/>
              <a:pPr/>
              <a:t>8</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a:p>
            <a:endParaRPr lang="en-US"/>
          </a:p>
          <a:p>
            <a:r>
              <a:rPr lang="en-US"/>
              <a:t>Quote from Commentary p. 26</a:t>
            </a:r>
          </a:p>
        </p:txBody>
      </p:sp>
    </p:spTree>
    <p:extLst>
      <p:ext uri="{BB962C8B-B14F-4D97-AF65-F5344CB8AC3E}">
        <p14:creationId xmlns:p14="http://schemas.microsoft.com/office/powerpoint/2010/main" val="1605432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E220BF-F99B-448F-A936-30ACFC7B2443}" type="slidenum">
              <a:rPr lang="en-US"/>
              <a:pPr/>
              <a:t>9</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t>Who will fall and what does he man “fall”</a:t>
            </a:r>
          </a:p>
          <a:p>
            <a:r>
              <a:rPr lang="en-US"/>
              <a:t>The Pharisees are the best example.  Those who fall will like them be those who insist on their goodness and reject Christ.   They become gods themselves, setting their own agendas, rationalizing whatever decision they decide to make.  Like the Pharisee who ended up rationalizing the killing of Jesus,  those who reject him often go from bad to worse. </a:t>
            </a:r>
          </a:p>
          <a:p>
            <a:endParaRPr lang="en-US"/>
          </a:p>
          <a:p>
            <a:r>
              <a:rPr lang="en-US"/>
              <a:t>But then their were sinners who came to Jesus like the woman with the alabaster box of perfume.   She had lived a low life, but she has responded to the message of the kingdom that Jesus taught.   She responded with love for Jesus and a desire to follow him, honor him, and give of herself for him.   She went from unknown to remembered around the world for her act of kindness.   Impetuous angry Peter went from unknown fisherman to disciple, the the head of the Jerusalem church, and ultimately the leader of the Christian church.    </a:t>
            </a:r>
          </a:p>
          <a:p>
            <a:endParaRPr lang="en-US"/>
          </a:p>
          <a:p>
            <a:r>
              <a:rPr lang="en-US"/>
              <a:t>In similar ways, our reactions to Jesus and his teaching still determine our rise or fall today.  </a:t>
            </a:r>
          </a:p>
          <a:p>
            <a:r>
              <a:rPr lang="en-US"/>
              <a:t>“He that would save his life will lose it, and he that would lose his life for my sake and the gospel – he will save it.   Mark 8:35 (loosely quoted)</a:t>
            </a:r>
          </a:p>
          <a:p>
            <a:pPr lvl="1"/>
            <a:r>
              <a:rPr lang="en-US"/>
              <a:t>“Long ago Seneca said that what men needed above all was a hand let down to lift them up.  It is that hand of Jesus which lifts a man out of the old life and into the new, out of the sin into the goodness, out of the shame into the glory.”  (William Barclay p. 26)</a:t>
            </a:r>
          </a:p>
        </p:txBody>
      </p:sp>
    </p:spTree>
    <p:extLst>
      <p:ext uri="{BB962C8B-B14F-4D97-AF65-F5344CB8AC3E}">
        <p14:creationId xmlns:p14="http://schemas.microsoft.com/office/powerpoint/2010/main" val="2964682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C90C8-439A-4DE3-B99C-D79AA0D47335}" type="slidenum">
              <a:rPr lang="en-US"/>
              <a:pPr/>
              <a:t>10</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lvl="1"/>
            <a:r>
              <a:rPr lang="en-US"/>
              <a:t>Affirms the prophet’s words</a:t>
            </a:r>
          </a:p>
          <a:p>
            <a:pPr lvl="1"/>
            <a:r>
              <a:rPr lang="en-US"/>
              <a:t>Announcement of the birth of the one who would be called the Lamb of God came to shepherds whose sheep were probably used for sacrifices at Jerusalem. </a:t>
            </a:r>
          </a:p>
          <a:p>
            <a:pPr lvl="1"/>
            <a:r>
              <a:rPr lang="en-US"/>
              <a:t>Symbolism of the gifts</a:t>
            </a:r>
          </a:p>
          <a:p>
            <a:pPr lvl="1"/>
            <a:r>
              <a:rPr lang="en-US"/>
              <a:t>Frankincense – burned with the grain offerings of Israel – Lev. 2:1</a:t>
            </a:r>
          </a:p>
          <a:p>
            <a:pPr lvl="1"/>
            <a:r>
              <a:rPr lang="en-US"/>
              <a:t>Myrrh – from the gum of a thorny shrub – used form perfumes- also used to put spices on the body of Jesus – John 19:39</a:t>
            </a:r>
          </a:p>
          <a:p>
            <a:endParaRPr lang="en-US"/>
          </a:p>
        </p:txBody>
      </p:sp>
    </p:spTree>
    <p:extLst>
      <p:ext uri="{BB962C8B-B14F-4D97-AF65-F5344CB8AC3E}">
        <p14:creationId xmlns:p14="http://schemas.microsoft.com/office/powerpoint/2010/main" val="3866616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154982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5130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381000"/>
            <a:ext cx="1885950" cy="6629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381000"/>
            <a:ext cx="5505450" cy="6629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1780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600200" y="381000"/>
            <a:ext cx="7543800" cy="6629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511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120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99412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905000"/>
            <a:ext cx="36957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905000"/>
            <a:ext cx="36957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4858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276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05940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76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069229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56860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F5F8F"/>
        </a:solidFill>
        <a:effectLst/>
      </p:bgPr>
    </p:bg>
    <p:spTree>
      <p:nvGrpSpPr>
        <p:cNvPr id="1" name=""/>
        <p:cNvGrpSpPr/>
        <p:nvPr/>
      </p:nvGrpSpPr>
      <p:grpSpPr>
        <a:xfrm>
          <a:off x="0" y="0"/>
          <a:ext cx="0" cy="0"/>
          <a:chOff x="0" y="0"/>
          <a:chExt cx="0" cy="0"/>
        </a:xfrm>
      </p:grpSpPr>
      <p:pic>
        <p:nvPicPr>
          <p:cNvPr id="18434" name="Picture 2" descr="D:\IMAGES\CELEBHOL\HOLIDAYS\CHRISTMS\CEHCH301.WMF"/>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91000" y="1295400"/>
            <a:ext cx="2438400" cy="4800600"/>
          </a:xfrm>
          <a:prstGeom prst="rect">
            <a:avLst/>
          </a:prstGeom>
          <a:noFill/>
          <a:extLst>
            <a:ext uri="{909E8E84-426E-40DD-AFC4-6F175D3DCCD1}">
              <a14:hiddenFill xmlns:a14="http://schemas.microsoft.com/office/drawing/2010/main">
                <a:solidFill>
                  <a:srgbClr val="FFFFFF"/>
                </a:solidFill>
              </a14:hiddenFill>
            </a:ext>
          </a:extLst>
        </p:spPr>
      </p:pic>
      <p:sp>
        <p:nvSpPr>
          <p:cNvPr id="18435" name="Rectangle 3"/>
          <p:cNvSpPr>
            <a:spLocks noGrp="1" noChangeArrowheads="1"/>
          </p:cNvSpPr>
          <p:nvPr>
            <p:ph type="title"/>
          </p:nvPr>
        </p:nvSpPr>
        <p:spPr bwMode="auto">
          <a:xfrm>
            <a:off x="1600200" y="381000"/>
            <a:ext cx="75438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36" name="Rectangle 4"/>
          <p:cNvSpPr>
            <a:spLocks noGrp="1" noChangeArrowheads="1"/>
          </p:cNvSpPr>
          <p:nvPr>
            <p:ph type="body" idx="1"/>
          </p:nvPr>
        </p:nvSpPr>
        <p:spPr bwMode="auto">
          <a:xfrm>
            <a:off x="1600200" y="1905000"/>
            <a:ext cx="7543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8437" name="Picture 5" descr="D:\IMAGES\CELEBHOL\HOLIDAYS\CHRISTMS\CEHCH331.WMF"/>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52400" y="0"/>
            <a:ext cx="1676400" cy="6858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400" kern="1200">
          <a:solidFill>
            <a:srgbClr val="F2E4B0"/>
          </a:solidFill>
          <a:latin typeface="+mj-lt"/>
          <a:ea typeface="+mj-ea"/>
          <a:cs typeface="+mj-cs"/>
        </a:defRPr>
      </a:lvl1pPr>
      <a:lvl2pPr algn="ctr" rtl="0" fontAlgn="base">
        <a:spcBef>
          <a:spcPct val="0"/>
        </a:spcBef>
        <a:spcAft>
          <a:spcPct val="0"/>
        </a:spcAft>
        <a:defRPr sz="4400">
          <a:solidFill>
            <a:srgbClr val="F2E4B0"/>
          </a:solidFill>
          <a:latin typeface="Times New Roman" panose="02020603050405020304" pitchFamily="18" charset="0"/>
        </a:defRPr>
      </a:lvl2pPr>
      <a:lvl3pPr algn="ctr" rtl="0" fontAlgn="base">
        <a:spcBef>
          <a:spcPct val="0"/>
        </a:spcBef>
        <a:spcAft>
          <a:spcPct val="0"/>
        </a:spcAft>
        <a:defRPr sz="4400">
          <a:solidFill>
            <a:srgbClr val="F2E4B0"/>
          </a:solidFill>
          <a:latin typeface="Times New Roman" panose="02020603050405020304" pitchFamily="18" charset="0"/>
        </a:defRPr>
      </a:lvl3pPr>
      <a:lvl4pPr algn="ctr" rtl="0" fontAlgn="base">
        <a:spcBef>
          <a:spcPct val="0"/>
        </a:spcBef>
        <a:spcAft>
          <a:spcPct val="0"/>
        </a:spcAft>
        <a:defRPr sz="4400">
          <a:solidFill>
            <a:srgbClr val="F2E4B0"/>
          </a:solidFill>
          <a:latin typeface="Times New Roman" panose="02020603050405020304" pitchFamily="18" charset="0"/>
        </a:defRPr>
      </a:lvl4pPr>
      <a:lvl5pPr algn="ctr" rtl="0" fontAlgn="base">
        <a:spcBef>
          <a:spcPct val="0"/>
        </a:spcBef>
        <a:spcAft>
          <a:spcPct val="0"/>
        </a:spcAft>
        <a:defRPr sz="4400">
          <a:solidFill>
            <a:srgbClr val="F2E4B0"/>
          </a:solidFill>
          <a:latin typeface="Times New Roman" panose="02020603050405020304" pitchFamily="18" charset="0"/>
        </a:defRPr>
      </a:lvl5pPr>
      <a:lvl6pPr marL="457200" algn="ctr" rtl="0" fontAlgn="base">
        <a:spcBef>
          <a:spcPct val="0"/>
        </a:spcBef>
        <a:spcAft>
          <a:spcPct val="0"/>
        </a:spcAft>
        <a:defRPr sz="4400">
          <a:solidFill>
            <a:srgbClr val="F2E4B0"/>
          </a:solidFill>
          <a:latin typeface="Times New Roman" panose="02020603050405020304" pitchFamily="18" charset="0"/>
        </a:defRPr>
      </a:lvl6pPr>
      <a:lvl7pPr marL="914400" algn="ctr" rtl="0" fontAlgn="base">
        <a:spcBef>
          <a:spcPct val="0"/>
        </a:spcBef>
        <a:spcAft>
          <a:spcPct val="0"/>
        </a:spcAft>
        <a:defRPr sz="4400">
          <a:solidFill>
            <a:srgbClr val="F2E4B0"/>
          </a:solidFill>
          <a:latin typeface="Times New Roman" panose="02020603050405020304" pitchFamily="18" charset="0"/>
        </a:defRPr>
      </a:lvl7pPr>
      <a:lvl8pPr marL="1371600" algn="ctr" rtl="0" fontAlgn="base">
        <a:spcBef>
          <a:spcPct val="0"/>
        </a:spcBef>
        <a:spcAft>
          <a:spcPct val="0"/>
        </a:spcAft>
        <a:defRPr sz="4400">
          <a:solidFill>
            <a:srgbClr val="F2E4B0"/>
          </a:solidFill>
          <a:latin typeface="Times New Roman" panose="02020603050405020304" pitchFamily="18" charset="0"/>
        </a:defRPr>
      </a:lvl8pPr>
      <a:lvl9pPr marL="1828800" algn="ctr" rtl="0" fontAlgn="base">
        <a:spcBef>
          <a:spcPct val="0"/>
        </a:spcBef>
        <a:spcAft>
          <a:spcPct val="0"/>
        </a:spcAft>
        <a:defRPr sz="4400">
          <a:solidFill>
            <a:srgbClr val="F2E4B0"/>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rgbClr val="F2E4B0"/>
          </a:solidFill>
          <a:latin typeface="+mn-lt"/>
          <a:ea typeface="+mn-ea"/>
          <a:cs typeface="+mn-cs"/>
        </a:defRPr>
      </a:lvl1pPr>
      <a:lvl2pPr marL="742950" indent="-285750" algn="l" rtl="0" fontAlgn="base">
        <a:spcBef>
          <a:spcPct val="20000"/>
        </a:spcBef>
        <a:spcAft>
          <a:spcPct val="0"/>
        </a:spcAft>
        <a:buChar char="–"/>
        <a:defRPr sz="2800" kern="1200">
          <a:solidFill>
            <a:srgbClr val="F2E4B0"/>
          </a:solidFill>
          <a:latin typeface="+mn-lt"/>
          <a:ea typeface="+mn-ea"/>
          <a:cs typeface="+mn-cs"/>
        </a:defRPr>
      </a:lvl2pPr>
      <a:lvl3pPr marL="1143000" indent="-228600" algn="l" rtl="0" fontAlgn="base">
        <a:spcBef>
          <a:spcPct val="20000"/>
        </a:spcBef>
        <a:spcAft>
          <a:spcPct val="0"/>
        </a:spcAft>
        <a:buChar char="•"/>
        <a:defRPr sz="2400" kern="1200">
          <a:solidFill>
            <a:srgbClr val="F2E4B0"/>
          </a:solidFill>
          <a:latin typeface="+mn-lt"/>
          <a:ea typeface="+mn-ea"/>
          <a:cs typeface="+mn-cs"/>
        </a:defRPr>
      </a:lvl3pPr>
      <a:lvl4pPr marL="1600200" indent="-228600" algn="l" rtl="0" fontAlgn="base">
        <a:spcBef>
          <a:spcPct val="20000"/>
        </a:spcBef>
        <a:spcAft>
          <a:spcPct val="0"/>
        </a:spcAft>
        <a:buChar char="–"/>
        <a:defRPr sz="2000" kern="1200">
          <a:solidFill>
            <a:srgbClr val="F2E4B0"/>
          </a:solidFill>
          <a:latin typeface="+mn-lt"/>
          <a:ea typeface="+mn-ea"/>
          <a:cs typeface="+mn-cs"/>
        </a:defRPr>
      </a:lvl4pPr>
      <a:lvl5pPr marL="2057400" indent="-228600" algn="l" rtl="0" fontAlgn="base">
        <a:spcBef>
          <a:spcPct val="20000"/>
        </a:spcBef>
        <a:spcAft>
          <a:spcPct val="0"/>
        </a:spcAft>
        <a:buChar char="»"/>
        <a:defRPr sz="2000" kern="1200">
          <a:solidFill>
            <a:srgbClr val="F2E4B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362200" y="762000"/>
            <a:ext cx="6096000" cy="1143000"/>
          </a:xfrm>
        </p:spPr>
        <p:txBody>
          <a:bodyPr anchor="ctr"/>
          <a:lstStyle/>
          <a:p>
            <a:r>
              <a:rPr lang="en-US" sz="4400" dirty="0"/>
              <a:t>Come and See A Bittersweet Birth</a:t>
            </a:r>
          </a:p>
        </p:txBody>
      </p:sp>
      <p:sp>
        <p:nvSpPr>
          <p:cNvPr id="2051" name="Rectangle 3"/>
          <p:cNvSpPr>
            <a:spLocks noGrp="1" noChangeArrowheads="1"/>
          </p:cNvSpPr>
          <p:nvPr>
            <p:ph type="subTitle" idx="1"/>
          </p:nvPr>
        </p:nvSpPr>
        <p:spPr>
          <a:xfrm>
            <a:off x="2743200" y="3657600"/>
            <a:ext cx="5486400" cy="1752600"/>
          </a:xfrm>
        </p:spPr>
        <p:txBody>
          <a:bodyPr/>
          <a:lstStyle/>
          <a:p>
            <a:r>
              <a:rPr lang="en-US" sz="3200"/>
              <a:t>Christmas and the Shadow of the Cross</a:t>
            </a:r>
          </a:p>
          <a:p>
            <a:endParaRPr lang="en-US" sz="3200"/>
          </a:p>
          <a:p>
            <a:r>
              <a:rPr lang="en-US" sz="3200"/>
              <a:t>By Kelvin S. Jones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atin typeface="Arial" panose="020B0604020202020204" pitchFamily="34" charset="0"/>
              </a:rPr>
              <a:t>A Sword Would Pierce His Mother’s Soul.</a:t>
            </a:r>
          </a:p>
        </p:txBody>
      </p:sp>
      <p:sp>
        <p:nvSpPr>
          <p:cNvPr id="12291" name="Rectangle 3"/>
          <p:cNvSpPr>
            <a:spLocks noGrp="1" noChangeArrowheads="1"/>
          </p:cNvSpPr>
          <p:nvPr>
            <p:ph type="body" idx="1"/>
          </p:nvPr>
        </p:nvSpPr>
        <p:spPr>
          <a:xfrm>
            <a:off x="1600200" y="1752600"/>
            <a:ext cx="7543800" cy="5257800"/>
          </a:xfrm>
        </p:spPr>
        <p:txBody>
          <a:bodyPr/>
          <a:lstStyle/>
          <a:p>
            <a:r>
              <a:rPr lang="en-US">
                <a:latin typeface="Arial" panose="020B0604020202020204" pitchFamily="34" charset="0"/>
              </a:rPr>
              <a:t>Affirms Isaiah  53:8-12</a:t>
            </a:r>
          </a:p>
          <a:p>
            <a:r>
              <a:rPr lang="en-US">
                <a:latin typeface="Arial" panose="020B0604020202020204" pitchFamily="34" charset="0"/>
              </a:rPr>
              <a:t>Announcement was to keepers of lambs for sacrifices</a:t>
            </a:r>
          </a:p>
          <a:p>
            <a:r>
              <a:rPr lang="en-US">
                <a:latin typeface="Arial" panose="020B0604020202020204" pitchFamily="34" charset="0"/>
              </a:rPr>
              <a:t>Symbolism of the gifts the wise men brought</a:t>
            </a:r>
          </a:p>
          <a:p>
            <a:pPr lvl="1"/>
            <a:r>
              <a:rPr lang="en-US"/>
              <a:t>Frankincense –  gift for worship,  Lev. 2:1</a:t>
            </a:r>
          </a:p>
          <a:p>
            <a:pPr lvl="1"/>
            <a:r>
              <a:rPr lang="en-US"/>
              <a:t>Gold  -  gift for a king</a:t>
            </a:r>
          </a:p>
          <a:p>
            <a:pPr lvl="1"/>
            <a:r>
              <a:rPr lang="en-US"/>
              <a:t>Myrrh – gift for grief,  John 19:39</a:t>
            </a:r>
          </a:p>
          <a:p>
            <a:r>
              <a:rPr lang="en-US"/>
              <a:t>Mary at the cross – John 19:25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229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229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2291">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2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600200" y="304800"/>
            <a:ext cx="7543800" cy="1447800"/>
          </a:xfrm>
        </p:spPr>
        <p:txBody>
          <a:bodyPr/>
          <a:lstStyle/>
          <a:p>
            <a:r>
              <a:rPr lang="en-US">
                <a:latin typeface="Arial" panose="020B0604020202020204" pitchFamily="34" charset="0"/>
              </a:rPr>
              <a:t>Through his suffering He will bring salvation for us all.</a:t>
            </a:r>
          </a:p>
        </p:txBody>
      </p:sp>
      <p:sp>
        <p:nvSpPr>
          <p:cNvPr id="14339" name="Rectangle 3"/>
          <p:cNvSpPr>
            <a:spLocks noGrp="1" noChangeArrowheads="1"/>
          </p:cNvSpPr>
          <p:nvPr>
            <p:ph type="body" idx="1"/>
          </p:nvPr>
        </p:nvSpPr>
        <p:spPr/>
        <p:txBody>
          <a:bodyPr/>
          <a:lstStyle/>
          <a:p>
            <a:r>
              <a:rPr lang="en-US">
                <a:latin typeface="Arial" panose="020B0604020202020204" pitchFamily="34" charset="0"/>
              </a:rPr>
              <a:t>“A Savior has been born to you.”  </a:t>
            </a:r>
            <a:br>
              <a:rPr lang="en-US">
                <a:latin typeface="Arial" panose="020B0604020202020204" pitchFamily="34" charset="0"/>
              </a:rPr>
            </a:br>
            <a:endParaRPr lang="en-US">
              <a:latin typeface="Arial" panose="020B0604020202020204" pitchFamily="34" charset="0"/>
            </a:endParaRPr>
          </a:p>
          <a:p>
            <a:r>
              <a:rPr lang="en-US">
                <a:latin typeface="Arial" panose="020B0604020202020204" pitchFamily="34" charset="0"/>
              </a:rPr>
              <a:t>“The contemporary world needs a cure . . . The world is morally ill.  And the world has never been able to heal itself .  The only cure for the sin of the world is found in the Christ of Christmas.”     Frank Stanger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29297B"/>
            </a:gs>
            <a:gs pos="50000">
              <a:srgbClr val="2F5F8F"/>
            </a:gs>
            <a:gs pos="100000">
              <a:srgbClr val="29297B"/>
            </a:gs>
          </a:gsLst>
          <a:lin ang="54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381000"/>
            <a:ext cx="9144000" cy="990600"/>
          </a:xfrm>
        </p:spPr>
        <p:txBody>
          <a:bodyPr/>
          <a:lstStyle/>
          <a:p>
            <a:r>
              <a:rPr lang="en-US"/>
              <a:t>God Sent Us A Savior</a:t>
            </a:r>
          </a:p>
        </p:txBody>
      </p:sp>
      <p:sp>
        <p:nvSpPr>
          <p:cNvPr id="33795" name="Rectangle 3"/>
          <p:cNvSpPr>
            <a:spLocks noGrp="1" noChangeArrowheads="1"/>
          </p:cNvSpPr>
          <p:nvPr>
            <p:ph type="body" idx="1"/>
          </p:nvPr>
        </p:nvSpPr>
        <p:spPr>
          <a:xfrm>
            <a:off x="1066800" y="1447800"/>
            <a:ext cx="8077200" cy="5562600"/>
          </a:xfrm>
        </p:spPr>
        <p:txBody>
          <a:bodyPr/>
          <a:lstStyle/>
          <a:p>
            <a:r>
              <a:rPr lang="en-US" dirty="0"/>
              <a:t>If our greatest need had been information, </a:t>
            </a:r>
            <a:br>
              <a:rPr lang="en-US" dirty="0"/>
            </a:br>
            <a:r>
              <a:rPr lang="en-US" dirty="0"/>
              <a:t>God would have sent us an educator.</a:t>
            </a:r>
          </a:p>
          <a:p>
            <a:r>
              <a:rPr lang="en-US" dirty="0"/>
              <a:t>If our greatest need had been technology,</a:t>
            </a:r>
            <a:br>
              <a:rPr lang="en-US" dirty="0"/>
            </a:br>
            <a:r>
              <a:rPr lang="en-US" dirty="0"/>
              <a:t>God would have sent us a scientist.</a:t>
            </a:r>
          </a:p>
          <a:p>
            <a:r>
              <a:rPr lang="en-US" dirty="0"/>
              <a:t>If our greatest need had been money, </a:t>
            </a:r>
            <a:br>
              <a:rPr lang="en-US" dirty="0"/>
            </a:br>
            <a:r>
              <a:rPr lang="en-US" dirty="0"/>
              <a:t>God would have sent us an economist.</a:t>
            </a:r>
          </a:p>
          <a:p>
            <a:r>
              <a:rPr lang="en-US" dirty="0"/>
              <a:t>If our greatest need had been pleasure, </a:t>
            </a:r>
            <a:br>
              <a:rPr lang="en-US" dirty="0"/>
            </a:br>
            <a:r>
              <a:rPr lang="en-US" dirty="0"/>
              <a:t>God would have sent us an entertainer.</a:t>
            </a:r>
          </a:p>
          <a:p>
            <a:r>
              <a:rPr lang="en-US" dirty="0"/>
              <a:t>But our greatest need was forgiveness,</a:t>
            </a:r>
            <a:br>
              <a:rPr lang="en-US" dirty="0"/>
            </a:br>
            <a:r>
              <a:rPr lang="en-US" dirty="0"/>
              <a:t>so God sent us a Savior.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bg>
      <p:bgPr>
        <a:gradFill rotWithShape="0">
          <a:gsLst>
            <a:gs pos="0">
              <a:srgbClr val="000082"/>
            </a:gs>
            <a:gs pos="50000">
              <a:srgbClr val="2F5F8F"/>
            </a:gs>
            <a:gs pos="100000">
              <a:srgbClr val="000082"/>
            </a:gs>
          </a:gsLst>
          <a:lin ang="5400000" scaled="1"/>
        </a:gra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381000"/>
            <a:ext cx="9144000" cy="1447800"/>
          </a:xfrm>
        </p:spPr>
        <p:txBody>
          <a:bodyPr/>
          <a:lstStyle/>
          <a:p>
            <a:r>
              <a:rPr lang="en-US" dirty="0"/>
              <a:t> Jesus Saved Us Through His Suffering.</a:t>
            </a:r>
          </a:p>
        </p:txBody>
      </p:sp>
      <p:sp>
        <p:nvSpPr>
          <p:cNvPr id="44035" name="Rectangle 3"/>
          <p:cNvSpPr>
            <a:spLocks noGrp="1" noChangeArrowheads="1"/>
          </p:cNvSpPr>
          <p:nvPr>
            <p:ph type="body" idx="1"/>
          </p:nvPr>
        </p:nvSpPr>
        <p:spPr>
          <a:xfrm>
            <a:off x="0" y="1905000"/>
            <a:ext cx="9144000" cy="5105400"/>
          </a:xfrm>
        </p:spPr>
        <p:txBody>
          <a:bodyPr/>
          <a:lstStyle/>
          <a:p>
            <a:r>
              <a:rPr lang="en-US"/>
              <a:t>“We all, like sheep, have gone astray, each of us has turned to his own way; and the LORD has laid on him  the iniquity of us all” (Isa. 53:6 NIV).</a:t>
            </a:r>
          </a:p>
          <a:p>
            <a:endParaRPr lang="en-US"/>
          </a:p>
          <a:p>
            <a:r>
              <a:rPr lang="en-US"/>
              <a:t>“For if, when we were God's enemies, we were reconciled to him through the death of his Son, how much more, having been reconciled, shall we be saved through his life” (Rom 5:10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latin typeface="Arial" panose="020B0604020202020204" pitchFamily="34" charset="0"/>
              </a:rPr>
              <a:t>Christmas is an Invitation</a:t>
            </a:r>
          </a:p>
        </p:txBody>
      </p:sp>
      <p:sp>
        <p:nvSpPr>
          <p:cNvPr id="16387" name="Rectangle 3"/>
          <p:cNvSpPr>
            <a:spLocks noGrp="1" noChangeArrowheads="1"/>
          </p:cNvSpPr>
          <p:nvPr>
            <p:ph type="body" idx="1"/>
          </p:nvPr>
        </p:nvSpPr>
        <p:spPr/>
        <p:txBody>
          <a:bodyPr/>
          <a:lstStyle/>
          <a:p>
            <a:r>
              <a:rPr lang="en-US">
                <a:latin typeface="Arial" panose="020B0604020202020204" pitchFamily="34" charset="0"/>
              </a:rPr>
              <a:t>To celebrate a bittersweet birth.</a:t>
            </a:r>
          </a:p>
          <a:p>
            <a:r>
              <a:rPr lang="en-US">
                <a:latin typeface="Arial" panose="020B0604020202020204" pitchFamily="34" charset="0"/>
              </a:rPr>
              <a:t>To worship Jesus who came to suffer for us.</a:t>
            </a:r>
          </a:p>
          <a:p>
            <a:r>
              <a:rPr lang="en-US">
                <a:latin typeface="Arial" panose="020B0604020202020204" pitchFamily="34" charset="0"/>
              </a:rPr>
              <a:t>To imitate the giving Spirit of  God. </a:t>
            </a:r>
          </a:p>
          <a:p>
            <a:r>
              <a:rPr lang="en-US">
                <a:latin typeface="Arial" panose="020B0604020202020204" pitchFamily="34" charset="0"/>
              </a:rPr>
              <a:t>To receive and give thanks for the personal salvation that Jesus brought  for you.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10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638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638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38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 calcmode="lin" valueType="num">
                                      <p:cBhvr>
                                        <p:cTn id="15" dur="10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638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638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638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6387">
                                            <p:txEl>
                                              <p:pRg st="2" end="2"/>
                                            </p:txEl>
                                          </p:spTgt>
                                        </p:tgtEl>
                                        <p:attrNameLst>
                                          <p:attrName>style.visibility</p:attrName>
                                        </p:attrNameLst>
                                      </p:cBhvr>
                                      <p:to>
                                        <p:strVal val="visible"/>
                                      </p:to>
                                    </p:set>
                                    <p:anim calcmode="lin" valueType="num">
                                      <p:cBhvr>
                                        <p:cTn id="23" dur="10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638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638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638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6387">
                                            <p:txEl>
                                              <p:pRg st="3" end="3"/>
                                            </p:txEl>
                                          </p:spTgt>
                                        </p:tgtEl>
                                        <p:attrNameLst>
                                          <p:attrName>style.visibility</p:attrName>
                                        </p:attrNameLst>
                                      </p:cBhvr>
                                      <p:to>
                                        <p:strVal val="visible"/>
                                      </p:to>
                                    </p:set>
                                    <p:anim calcmode="lin" valueType="num">
                                      <p:cBhvr>
                                        <p:cTn id="31" dur="1000" fill="hold"/>
                                        <p:tgtEl>
                                          <p:spTgt spid="1638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638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638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638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600200" y="381000"/>
            <a:ext cx="7543800" cy="1066800"/>
          </a:xfrm>
        </p:spPr>
        <p:txBody>
          <a:bodyPr/>
          <a:lstStyle/>
          <a:p>
            <a:r>
              <a:rPr lang="en-US" dirty="0">
                <a:latin typeface="Arial" panose="020B0604020202020204" pitchFamily="34" charset="0"/>
              </a:rPr>
              <a:t>A Prayer Response</a:t>
            </a:r>
          </a:p>
        </p:txBody>
      </p:sp>
      <p:sp>
        <p:nvSpPr>
          <p:cNvPr id="45059" name="Rectangle 3"/>
          <p:cNvSpPr>
            <a:spLocks noGrp="1" noChangeArrowheads="1"/>
          </p:cNvSpPr>
          <p:nvPr>
            <p:ph type="body" idx="1"/>
          </p:nvPr>
        </p:nvSpPr>
        <p:spPr>
          <a:xfrm>
            <a:off x="1600200" y="1447800"/>
            <a:ext cx="7543800" cy="5562600"/>
          </a:xfrm>
        </p:spPr>
        <p:txBody>
          <a:bodyPr/>
          <a:lstStyle/>
          <a:p>
            <a:pPr>
              <a:lnSpc>
                <a:spcPct val="90000"/>
              </a:lnSpc>
            </a:pPr>
            <a:r>
              <a:rPr lang="en-US" dirty="0">
                <a:latin typeface="Arial" panose="020B0604020202020204" pitchFamily="34" charset="0"/>
              </a:rPr>
              <a:t>Our plea – Dear Lord Jesus, I acknowledge my sins and my selfishness.  Thank you, Jesus, for dying in my place.</a:t>
            </a:r>
          </a:p>
          <a:p>
            <a:pPr>
              <a:lnSpc>
                <a:spcPct val="90000"/>
              </a:lnSpc>
            </a:pPr>
            <a:r>
              <a:rPr lang="en-US" dirty="0">
                <a:latin typeface="Arial" panose="020B0604020202020204" pitchFamily="34" charset="0"/>
              </a:rPr>
              <a:t>Our prayer-  I am sorry for my sins.  Please forgive me and save me from the guilt and penalty of them. </a:t>
            </a:r>
          </a:p>
          <a:p>
            <a:pPr>
              <a:lnSpc>
                <a:spcPct val="90000"/>
              </a:lnSpc>
            </a:pPr>
            <a:r>
              <a:rPr lang="en-US" dirty="0">
                <a:latin typeface="Arial" panose="020B0604020202020204" pitchFamily="34" charset="0"/>
              </a:rPr>
              <a:t>Our promise -  And dear Jesus, I want to stop living for myself and start living for you from now by your Spirit’s power in me, AMEN.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r>
              <a:rPr lang="en-US"/>
              <a:t>B. C. Cartoon</a:t>
            </a:r>
          </a:p>
        </p:txBody>
      </p:sp>
      <p:pic>
        <p:nvPicPr>
          <p:cNvPr id="35846" name="Picture 6" descr="C:\My Documents\My Pictures\BC Christmas cartoon.mix"/>
          <p:cNvPicPr>
            <a:picLocks noGrp="1" noChangeAspect="1" noChangeArrowheads="1"/>
          </p:cNvPicPr>
          <p:nvPr>
            <p:ph/>
          </p:nvPr>
        </p:nvPicPr>
        <p:blipFill>
          <a:blip r:embed="rId3">
            <a:lum bright="6000" contrast="12000"/>
            <a:extLst>
              <a:ext uri="{28A0092B-C50C-407E-A947-70E740481C1C}">
                <a14:useLocalDpi xmlns:a14="http://schemas.microsoft.com/office/drawing/2010/main" val="0"/>
              </a:ext>
            </a:extLst>
          </a:blip>
          <a:srcRect/>
          <a:stretch>
            <a:fillRect/>
          </a:stretch>
        </p:blipFill>
        <p:spPr>
          <a:xfrm>
            <a:off x="0" y="0"/>
            <a:ext cx="9144000" cy="7010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Scripture: Luke 2:21-35 Reflects Three Jewish Ceremonies</a:t>
            </a:r>
          </a:p>
        </p:txBody>
      </p:sp>
      <p:sp>
        <p:nvSpPr>
          <p:cNvPr id="47107" name="Rectangle 3"/>
          <p:cNvSpPr>
            <a:spLocks noGrp="1" noChangeArrowheads="1"/>
          </p:cNvSpPr>
          <p:nvPr>
            <p:ph type="body" idx="1"/>
          </p:nvPr>
        </p:nvSpPr>
        <p:spPr/>
        <p:txBody>
          <a:bodyPr/>
          <a:lstStyle/>
          <a:p>
            <a:r>
              <a:rPr lang="en-US"/>
              <a:t>Circumcision – 8</a:t>
            </a:r>
            <a:r>
              <a:rPr lang="en-US" baseline="30000"/>
              <a:t>th</a:t>
            </a:r>
            <a:r>
              <a:rPr lang="en-US"/>
              <a:t> day</a:t>
            </a:r>
          </a:p>
          <a:p>
            <a:r>
              <a:rPr lang="en-US"/>
              <a:t>Redemption of the firstborn male – after 30 days</a:t>
            </a:r>
          </a:p>
          <a:p>
            <a:r>
              <a:rPr lang="en-US"/>
              <a:t>Ceremonial purification of the mother – 40 days</a:t>
            </a:r>
          </a:p>
          <a:p>
            <a:r>
              <a:rPr lang="en-US"/>
              <a:t>In this passage the last two are combined.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latin typeface="Arial" panose="020B0604020202020204" pitchFamily="34" charset="0"/>
              </a:rPr>
              <a:t>Key Thought:  </a:t>
            </a:r>
          </a:p>
        </p:txBody>
      </p:sp>
      <p:sp>
        <p:nvSpPr>
          <p:cNvPr id="5123" name="Rectangle 3"/>
          <p:cNvSpPr>
            <a:spLocks noGrp="1" noChangeArrowheads="1"/>
          </p:cNvSpPr>
          <p:nvPr>
            <p:ph type="body" idx="1"/>
          </p:nvPr>
        </p:nvSpPr>
        <p:spPr>
          <a:xfrm>
            <a:off x="1600200" y="3124200"/>
            <a:ext cx="7543800" cy="3886200"/>
          </a:xfrm>
        </p:spPr>
        <p:txBody>
          <a:bodyPr/>
          <a:lstStyle/>
          <a:p>
            <a:r>
              <a:rPr lang="en-US" sz="4000" dirty="0">
                <a:latin typeface="Arial" panose="020B0604020202020204" pitchFamily="34" charset="0"/>
              </a:rPr>
              <a:t>As we think about Jesus’ birth, we cannot help but see the </a:t>
            </a:r>
            <a:r>
              <a:rPr lang="en-US" sz="4000" dirty="0" smtClean="0">
                <a:latin typeface="Arial" panose="020B0604020202020204" pitchFamily="34" charset="0"/>
              </a:rPr>
              <a:t>foreshadowing </a:t>
            </a:r>
            <a:r>
              <a:rPr lang="en-US" sz="4000" dirty="0">
                <a:latin typeface="Arial" panose="020B0604020202020204" pitchFamily="34" charset="0"/>
              </a:rPr>
              <a:t>of the cross.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t>Key Thoughts</a:t>
            </a:r>
            <a:br>
              <a:rPr lang="en-US" dirty="0"/>
            </a:br>
            <a:r>
              <a:rPr lang="en-US" dirty="0"/>
              <a:t> in Simeon’s Prophesy</a:t>
            </a:r>
          </a:p>
        </p:txBody>
      </p:sp>
      <p:sp>
        <p:nvSpPr>
          <p:cNvPr id="30723" name="Rectangle 3"/>
          <p:cNvSpPr>
            <a:spLocks noGrp="1" noChangeArrowheads="1"/>
          </p:cNvSpPr>
          <p:nvPr>
            <p:ph type="body" idx="1"/>
          </p:nvPr>
        </p:nvSpPr>
        <p:spPr>
          <a:xfrm>
            <a:off x="1600200" y="1828800"/>
            <a:ext cx="7543800" cy="5181600"/>
          </a:xfrm>
        </p:spPr>
        <p:txBody>
          <a:bodyPr/>
          <a:lstStyle/>
          <a:p>
            <a:r>
              <a:rPr lang="en-US" dirty="0"/>
              <a:t>Simeon prophesied opposition and it came true.</a:t>
            </a:r>
          </a:p>
          <a:p>
            <a:r>
              <a:rPr lang="en-US" dirty="0"/>
              <a:t>Because of Jesus, the thoughts of many hearts will be revealed.</a:t>
            </a:r>
          </a:p>
          <a:p>
            <a:r>
              <a:rPr lang="en-US" dirty="0"/>
              <a:t>A sword would pierce his mother’s soul.</a:t>
            </a:r>
          </a:p>
          <a:p>
            <a:r>
              <a:rPr lang="en-US" dirty="0"/>
              <a:t>Through his suffering Jesus will bring salvation for us all.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71600" y="381000"/>
            <a:ext cx="7772400" cy="1447800"/>
          </a:xfrm>
        </p:spPr>
        <p:txBody>
          <a:bodyPr/>
          <a:lstStyle/>
          <a:p>
            <a:r>
              <a:rPr lang="en-US" dirty="0">
                <a:latin typeface="Arial" panose="020B0604020202020204" pitchFamily="34" charset="0"/>
              </a:rPr>
              <a:t>Simeon Prophesied Opposition And It Came True</a:t>
            </a:r>
          </a:p>
        </p:txBody>
      </p:sp>
      <p:sp>
        <p:nvSpPr>
          <p:cNvPr id="8195" name="Rectangle 3"/>
          <p:cNvSpPr>
            <a:spLocks noGrp="1" noChangeArrowheads="1"/>
          </p:cNvSpPr>
          <p:nvPr>
            <p:ph type="body" idx="1"/>
          </p:nvPr>
        </p:nvSpPr>
        <p:spPr>
          <a:xfrm>
            <a:off x="1600200" y="2971800"/>
            <a:ext cx="7543800" cy="4038600"/>
          </a:xfrm>
        </p:spPr>
        <p:txBody>
          <a:bodyPr/>
          <a:lstStyle/>
          <a:p>
            <a:r>
              <a:rPr lang="en-US" dirty="0">
                <a:latin typeface="Arial" panose="020B0604020202020204" pitchFamily="34" charset="0"/>
              </a:rPr>
              <a:t> He will be a sign that will be spoken against. (Lu. 2:34)</a:t>
            </a:r>
          </a:p>
          <a:p>
            <a:r>
              <a:rPr lang="en-US" dirty="0">
                <a:latin typeface="Arial" panose="020B0604020202020204" pitchFamily="34" charset="0"/>
              </a:rPr>
              <a:t>Treachery of </a:t>
            </a:r>
            <a:r>
              <a:rPr lang="en-US" dirty="0" smtClean="0">
                <a:latin typeface="Arial" panose="020B0604020202020204" pitchFamily="34" charset="0"/>
              </a:rPr>
              <a:t>Herod    Matt.  2</a:t>
            </a:r>
            <a:endParaRPr lang="en-US" dirty="0">
              <a:latin typeface="Arial" panose="020B0604020202020204" pitchFamily="34" charset="0"/>
            </a:endParaRPr>
          </a:p>
          <a:p>
            <a:r>
              <a:rPr lang="en-US" dirty="0">
                <a:latin typeface="Arial" panose="020B0604020202020204" pitchFamily="34" charset="0"/>
              </a:rPr>
              <a:t>After teaching in the synagogue</a:t>
            </a:r>
          </a:p>
          <a:p>
            <a:r>
              <a:rPr lang="en-US" dirty="0">
                <a:latin typeface="Arial" panose="020B0604020202020204" pitchFamily="34" charset="0"/>
              </a:rPr>
              <a:t>Fierce opposition to his teaching</a:t>
            </a:r>
          </a:p>
          <a:p>
            <a:r>
              <a:rPr lang="en-US" dirty="0">
                <a:latin typeface="Arial" panose="020B0604020202020204" pitchFamily="34" charset="0"/>
              </a:rPr>
              <a:t>Finally they killed him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00200" y="381000"/>
            <a:ext cx="7543800" cy="1905000"/>
          </a:xfrm>
        </p:spPr>
        <p:txBody>
          <a:bodyPr/>
          <a:lstStyle/>
          <a:p>
            <a:r>
              <a:rPr lang="en-US" dirty="0">
                <a:latin typeface="Arial" panose="020B0604020202020204" pitchFamily="34" charset="0"/>
              </a:rPr>
              <a:t>Because of Jesus, the Thoughts of Many Hearts</a:t>
            </a:r>
            <a:br>
              <a:rPr lang="en-US" dirty="0">
                <a:latin typeface="Arial" panose="020B0604020202020204" pitchFamily="34" charset="0"/>
              </a:rPr>
            </a:br>
            <a:r>
              <a:rPr lang="en-US" dirty="0">
                <a:latin typeface="Arial" panose="020B0604020202020204" pitchFamily="34" charset="0"/>
              </a:rPr>
              <a:t> Will Be Revealed.</a:t>
            </a:r>
          </a:p>
        </p:txBody>
      </p:sp>
      <p:sp>
        <p:nvSpPr>
          <p:cNvPr id="10243" name="Rectangle 3"/>
          <p:cNvSpPr>
            <a:spLocks noGrp="1" noChangeArrowheads="1"/>
          </p:cNvSpPr>
          <p:nvPr>
            <p:ph type="body" idx="1"/>
          </p:nvPr>
        </p:nvSpPr>
        <p:spPr>
          <a:xfrm>
            <a:off x="1600200" y="2514600"/>
            <a:ext cx="7543800" cy="4495800"/>
          </a:xfrm>
        </p:spPr>
        <p:txBody>
          <a:bodyPr/>
          <a:lstStyle/>
          <a:p>
            <a:r>
              <a:rPr lang="en-US" dirty="0">
                <a:latin typeface="Arial" panose="020B0604020202020204" pitchFamily="34" charset="0"/>
              </a:rPr>
              <a:t>His love shows up our selfishness.</a:t>
            </a:r>
          </a:p>
          <a:p>
            <a:r>
              <a:rPr lang="en-US" dirty="0">
                <a:latin typeface="Arial" panose="020B0604020202020204" pitchFamily="34" charset="0"/>
              </a:rPr>
              <a:t>His forgiveness uncovers our grudges.</a:t>
            </a:r>
          </a:p>
          <a:p>
            <a:r>
              <a:rPr lang="en-US" dirty="0">
                <a:latin typeface="Arial" panose="020B0604020202020204" pitchFamily="34" charset="0"/>
              </a:rPr>
              <a:t>His acceptance of others unmasks our prejudices.</a:t>
            </a:r>
          </a:p>
          <a:p>
            <a:r>
              <a:rPr lang="en-US" dirty="0">
                <a:latin typeface="Arial" panose="020B0604020202020204" pitchFamily="34" charset="0"/>
              </a:rPr>
              <a:t>His trust in God betrays our self-reliance. </a:t>
            </a:r>
          </a:p>
          <a:p>
            <a:r>
              <a:rPr lang="en-US" dirty="0">
                <a:latin typeface="Arial" panose="020B0604020202020204" pitchFamily="34" charset="0"/>
              </a:rPr>
              <a:t>His compassion shames our apathy.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atin typeface="Arial" panose="020B0604020202020204" pitchFamily="34" charset="0"/>
              </a:rPr>
              <a:t> Our Reaction to Him Sets Our Destiny</a:t>
            </a:r>
          </a:p>
        </p:txBody>
      </p:sp>
      <p:sp>
        <p:nvSpPr>
          <p:cNvPr id="26627" name="Rectangle 3"/>
          <p:cNvSpPr>
            <a:spLocks noGrp="1" noChangeArrowheads="1"/>
          </p:cNvSpPr>
          <p:nvPr>
            <p:ph type="body" idx="1"/>
          </p:nvPr>
        </p:nvSpPr>
        <p:spPr/>
        <p:txBody>
          <a:bodyPr/>
          <a:lstStyle/>
          <a:p>
            <a:r>
              <a:rPr lang="en-US"/>
              <a:t>“It is not so much God who judges a man; a man judges himself; and his judgment is his reaction to Jesus.  If, when he is confronted with that goodness and that loveliness, his heart runs out in answering love, he is within the Kingdom.  If, when so confronted, he remains coldly unmoved or actively hostile, he is condemned.”  (William Barclay)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Simeon Concluded That Because of Jesus, </a:t>
            </a:r>
          </a:p>
        </p:txBody>
      </p:sp>
      <p:sp>
        <p:nvSpPr>
          <p:cNvPr id="27651" name="Rectangle 3"/>
          <p:cNvSpPr>
            <a:spLocks noGrp="1" noChangeArrowheads="1"/>
          </p:cNvSpPr>
          <p:nvPr>
            <p:ph type="body" idx="1"/>
          </p:nvPr>
        </p:nvSpPr>
        <p:spPr>
          <a:xfrm>
            <a:off x="3429000" y="3352800"/>
            <a:ext cx="5715000" cy="3657600"/>
          </a:xfrm>
        </p:spPr>
        <p:txBody>
          <a:bodyPr/>
          <a:lstStyle/>
          <a:p>
            <a:r>
              <a:rPr lang="en-US" sz="4000">
                <a:latin typeface="Arial" panose="020B0604020202020204" pitchFamily="34" charset="0"/>
              </a:rPr>
              <a:t>Some will fall.</a:t>
            </a:r>
            <a:br>
              <a:rPr lang="en-US" sz="4000">
                <a:latin typeface="Arial" panose="020B0604020202020204" pitchFamily="34" charset="0"/>
              </a:rPr>
            </a:br>
            <a:endParaRPr lang="en-US" sz="4000">
              <a:latin typeface="Arial" panose="020B0604020202020204" pitchFamily="34" charset="0"/>
            </a:endParaRPr>
          </a:p>
          <a:p>
            <a:r>
              <a:rPr lang="en-US" sz="4000">
                <a:latin typeface="Arial" panose="020B0604020202020204" pitchFamily="34" charset="0"/>
              </a:rPr>
              <a:t>Some will rise.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theme/theme1.xml><?xml version="1.0" encoding="utf-8"?>
<a:theme xmlns:a="http://schemas.openxmlformats.org/drawingml/2006/main" name="Christams 2">
  <a:themeElements>
    <a:clrScheme name="Christam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hristams 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hristams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ristam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ristams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ristams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ristam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ristam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ristam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C:\WINDOWS\Application Data\Microsoft\Templates\Christams 2.pot</Template>
  <TotalTime>1256</TotalTime>
  <Words>1542</Words>
  <Application>Microsoft Office PowerPoint</Application>
  <PresentationFormat>On-screen Show (4:3)</PresentationFormat>
  <Paragraphs>118</Paragraphs>
  <Slides>15</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Christams 2</vt:lpstr>
      <vt:lpstr>Come and See A Bittersweet Birth</vt:lpstr>
      <vt:lpstr>B. C. Cartoon</vt:lpstr>
      <vt:lpstr>Scripture: Luke 2:21-35 Reflects Three Jewish Ceremonies</vt:lpstr>
      <vt:lpstr>Key Thought:  </vt:lpstr>
      <vt:lpstr>Key Thoughts  in Simeon’s Prophesy</vt:lpstr>
      <vt:lpstr>Simeon Prophesied Opposition And It Came True</vt:lpstr>
      <vt:lpstr>Because of Jesus, the Thoughts of Many Hearts  Will Be Revealed.</vt:lpstr>
      <vt:lpstr> Our Reaction to Him Sets Our Destiny</vt:lpstr>
      <vt:lpstr>Simeon Concluded That Because of Jesus, </vt:lpstr>
      <vt:lpstr>A Sword Would Pierce His Mother’s Soul.</vt:lpstr>
      <vt:lpstr>Through his suffering He will bring salvation for us all.</vt:lpstr>
      <vt:lpstr>God Sent Us A Savior</vt:lpstr>
      <vt:lpstr> Jesus Saved Us Through His Suffering.</vt:lpstr>
      <vt:lpstr>Christmas is an Invitation</vt:lpstr>
      <vt:lpstr>A Prayer Response</vt:lpstr>
    </vt:vector>
  </TitlesOfParts>
  <Company>Community Wesleyan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and See A Bittersweet Birth</dc:title>
  <dc:creator>Kelvin S. Jones</dc:creator>
  <cp:lastModifiedBy>Kelvin Jones</cp:lastModifiedBy>
  <cp:revision>6</cp:revision>
  <dcterms:created xsi:type="dcterms:W3CDTF">2000-12-22T20:22:53Z</dcterms:created>
  <dcterms:modified xsi:type="dcterms:W3CDTF">2013-12-21T20:40:18Z</dcterms:modified>
</cp:coreProperties>
</file>