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256" r:id="rId2"/>
    <p:sldId id="257" r:id="rId3"/>
    <p:sldId id="263" r:id="rId4"/>
    <p:sldId id="258" r:id="rId5"/>
    <p:sldId id="259" r:id="rId6"/>
    <p:sldId id="268" r:id="rId7"/>
    <p:sldId id="260" r:id="rId8"/>
    <p:sldId id="264" r:id="rId9"/>
    <p:sldId id="261" r:id="rId10"/>
    <p:sldId id="265" r:id="rId11"/>
    <p:sldId id="262" r:id="rId12"/>
    <p:sldId id="266"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Franklin Gothic Heavy" panose="020B0903020102020204" pitchFamily="34" charset="0"/>
        <a:ea typeface="+mn-ea"/>
        <a:cs typeface="+mn-cs"/>
      </a:defRPr>
    </a:lvl1pPr>
    <a:lvl2pPr marL="457200" algn="l" rtl="0" fontAlgn="base">
      <a:spcBef>
        <a:spcPct val="0"/>
      </a:spcBef>
      <a:spcAft>
        <a:spcPct val="0"/>
      </a:spcAft>
      <a:defRPr sz="2400" kern="1200">
        <a:solidFill>
          <a:schemeClr val="tx1"/>
        </a:solidFill>
        <a:latin typeface="Franklin Gothic Heavy" panose="020B0903020102020204" pitchFamily="34" charset="0"/>
        <a:ea typeface="+mn-ea"/>
        <a:cs typeface="+mn-cs"/>
      </a:defRPr>
    </a:lvl2pPr>
    <a:lvl3pPr marL="914400" algn="l" rtl="0" fontAlgn="base">
      <a:spcBef>
        <a:spcPct val="0"/>
      </a:spcBef>
      <a:spcAft>
        <a:spcPct val="0"/>
      </a:spcAft>
      <a:defRPr sz="2400" kern="1200">
        <a:solidFill>
          <a:schemeClr val="tx1"/>
        </a:solidFill>
        <a:latin typeface="Franklin Gothic Heavy" panose="020B0903020102020204" pitchFamily="34" charset="0"/>
        <a:ea typeface="+mn-ea"/>
        <a:cs typeface="+mn-cs"/>
      </a:defRPr>
    </a:lvl3pPr>
    <a:lvl4pPr marL="1371600" algn="l" rtl="0" fontAlgn="base">
      <a:spcBef>
        <a:spcPct val="0"/>
      </a:spcBef>
      <a:spcAft>
        <a:spcPct val="0"/>
      </a:spcAft>
      <a:defRPr sz="2400" kern="1200">
        <a:solidFill>
          <a:schemeClr val="tx1"/>
        </a:solidFill>
        <a:latin typeface="Franklin Gothic Heavy" panose="020B0903020102020204" pitchFamily="34" charset="0"/>
        <a:ea typeface="+mn-ea"/>
        <a:cs typeface="+mn-cs"/>
      </a:defRPr>
    </a:lvl4pPr>
    <a:lvl5pPr marL="1828800" algn="l" rtl="0" fontAlgn="base">
      <a:spcBef>
        <a:spcPct val="0"/>
      </a:spcBef>
      <a:spcAft>
        <a:spcPct val="0"/>
      </a:spcAft>
      <a:defRPr sz="2400" kern="1200">
        <a:solidFill>
          <a:schemeClr val="tx1"/>
        </a:solidFill>
        <a:latin typeface="Franklin Gothic Heavy" panose="020B0903020102020204" pitchFamily="34" charset="0"/>
        <a:ea typeface="+mn-ea"/>
        <a:cs typeface="+mn-cs"/>
      </a:defRPr>
    </a:lvl5pPr>
    <a:lvl6pPr marL="2286000" algn="l" defTabSz="914400" rtl="0" eaLnBrk="1" latinLnBrk="0" hangingPunct="1">
      <a:defRPr sz="2400" kern="1200">
        <a:solidFill>
          <a:schemeClr val="tx1"/>
        </a:solidFill>
        <a:latin typeface="Franklin Gothic Heavy" panose="020B0903020102020204" pitchFamily="34" charset="0"/>
        <a:ea typeface="+mn-ea"/>
        <a:cs typeface="+mn-cs"/>
      </a:defRPr>
    </a:lvl6pPr>
    <a:lvl7pPr marL="2743200" algn="l" defTabSz="914400" rtl="0" eaLnBrk="1" latinLnBrk="0" hangingPunct="1">
      <a:defRPr sz="2400" kern="1200">
        <a:solidFill>
          <a:schemeClr val="tx1"/>
        </a:solidFill>
        <a:latin typeface="Franklin Gothic Heavy" panose="020B0903020102020204" pitchFamily="34" charset="0"/>
        <a:ea typeface="+mn-ea"/>
        <a:cs typeface="+mn-cs"/>
      </a:defRPr>
    </a:lvl7pPr>
    <a:lvl8pPr marL="3200400" algn="l" defTabSz="914400" rtl="0" eaLnBrk="1" latinLnBrk="0" hangingPunct="1">
      <a:defRPr sz="2400" kern="1200">
        <a:solidFill>
          <a:schemeClr val="tx1"/>
        </a:solidFill>
        <a:latin typeface="Franklin Gothic Heavy" panose="020B0903020102020204" pitchFamily="34" charset="0"/>
        <a:ea typeface="+mn-ea"/>
        <a:cs typeface="+mn-cs"/>
      </a:defRPr>
    </a:lvl8pPr>
    <a:lvl9pPr marL="3657600" algn="l" defTabSz="914400" rtl="0" eaLnBrk="1" latinLnBrk="0" hangingPunct="1">
      <a:defRPr sz="2400" kern="1200">
        <a:solidFill>
          <a:schemeClr val="tx1"/>
        </a:solidFill>
        <a:latin typeface="Franklin Gothic Heavy" panose="020B09030201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4E00"/>
    <a:srgbClr val="DD99FF"/>
    <a:srgbClr val="C85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87" autoAdjust="0"/>
    <p:restoredTop sz="42334" autoAdjust="0"/>
  </p:normalViewPr>
  <p:slideViewPr>
    <p:cSldViewPr>
      <p:cViewPr varScale="1">
        <p:scale>
          <a:sx n="40" d="100"/>
          <a:sy n="40" d="100"/>
        </p:scale>
        <p:origin x="1805" y="24"/>
      </p:cViewPr>
      <p:guideLst>
        <p:guide orient="horz" pos="2160"/>
        <p:guide pos="2880"/>
      </p:guideLst>
    </p:cSldViewPr>
  </p:slideViewPr>
  <p:outlineViewPr>
    <p:cViewPr>
      <p:scale>
        <a:sx n="33" d="100"/>
        <a:sy n="33" d="100"/>
      </p:scale>
      <p:origin x="0" y="-29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FC06AA8-7358-4A64-A711-A2254863E950}" type="slidenum">
              <a:rPr lang="en-US"/>
              <a:pPr/>
              <a:t>‹#›</a:t>
            </a:fld>
            <a:endParaRPr lang="en-US"/>
          </a:p>
        </p:txBody>
      </p:sp>
    </p:spTree>
    <p:extLst>
      <p:ext uri="{BB962C8B-B14F-4D97-AF65-F5344CB8AC3E}">
        <p14:creationId xmlns:p14="http://schemas.microsoft.com/office/powerpoint/2010/main" val="117538459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Franklin Gothic Heavy" panose="020B0903020102020204" pitchFamily="34" charset="0"/>
        <a:ea typeface="+mn-ea"/>
        <a:cs typeface="+mn-cs"/>
      </a:defRPr>
    </a:lvl1pPr>
    <a:lvl2pPr marL="457200" algn="l" rtl="0" fontAlgn="base">
      <a:spcBef>
        <a:spcPct val="30000"/>
      </a:spcBef>
      <a:spcAft>
        <a:spcPct val="0"/>
      </a:spcAft>
      <a:defRPr sz="1200" kern="1200">
        <a:solidFill>
          <a:schemeClr val="tx1"/>
        </a:solidFill>
        <a:latin typeface="Franklin Gothic Heavy" panose="020B0903020102020204" pitchFamily="34" charset="0"/>
        <a:ea typeface="+mn-ea"/>
        <a:cs typeface="+mn-cs"/>
      </a:defRPr>
    </a:lvl2pPr>
    <a:lvl3pPr marL="914400" algn="l" rtl="0" fontAlgn="base">
      <a:spcBef>
        <a:spcPct val="30000"/>
      </a:spcBef>
      <a:spcAft>
        <a:spcPct val="0"/>
      </a:spcAft>
      <a:defRPr sz="1200" kern="1200">
        <a:solidFill>
          <a:schemeClr val="tx1"/>
        </a:solidFill>
        <a:latin typeface="Franklin Gothic Heavy" panose="020B0903020102020204" pitchFamily="34" charset="0"/>
        <a:ea typeface="+mn-ea"/>
        <a:cs typeface="+mn-cs"/>
      </a:defRPr>
    </a:lvl3pPr>
    <a:lvl4pPr marL="1371600" algn="l" rtl="0" fontAlgn="base">
      <a:spcBef>
        <a:spcPct val="30000"/>
      </a:spcBef>
      <a:spcAft>
        <a:spcPct val="0"/>
      </a:spcAft>
      <a:defRPr sz="1200" kern="1200">
        <a:solidFill>
          <a:schemeClr val="tx1"/>
        </a:solidFill>
        <a:latin typeface="Franklin Gothic Heavy" panose="020B0903020102020204" pitchFamily="34" charset="0"/>
        <a:ea typeface="+mn-ea"/>
        <a:cs typeface="+mn-cs"/>
      </a:defRPr>
    </a:lvl4pPr>
    <a:lvl5pPr marL="1828800" algn="l" rtl="0" fontAlgn="base">
      <a:spcBef>
        <a:spcPct val="30000"/>
      </a:spcBef>
      <a:spcAft>
        <a:spcPct val="0"/>
      </a:spcAft>
      <a:defRPr sz="1200" kern="1200">
        <a:solidFill>
          <a:schemeClr val="tx1"/>
        </a:solidFill>
        <a:latin typeface="Franklin Gothic Heavy" panose="020B09030201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D01548-C0B0-405D-ADDA-D78EA5D95683}" type="slidenum">
              <a:rPr lang="en-US"/>
              <a:pPr/>
              <a:t>2</a:t>
            </a:fld>
            <a:endParaRPr lang="en-US"/>
          </a:p>
        </p:txBody>
      </p:sp>
      <p:sp>
        <p:nvSpPr>
          <p:cNvPr id="23554" name="Rectangle 2"/>
          <p:cNvSpPr>
            <a:spLocks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Echo of Ex. 36:4 -   (hesed, emet)</a:t>
            </a:r>
          </a:p>
        </p:txBody>
      </p:sp>
    </p:spTree>
    <p:extLst>
      <p:ext uri="{BB962C8B-B14F-4D97-AF65-F5344CB8AC3E}">
        <p14:creationId xmlns:p14="http://schemas.microsoft.com/office/powerpoint/2010/main" val="1036466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Isa 9:6  “For to us a child is born, to us a son is given… NIV</a:t>
            </a:r>
          </a:p>
          <a:p>
            <a:endParaRPr lang="en-US" dirty="0" smtClean="0"/>
          </a:p>
          <a:p>
            <a:r>
              <a:rPr lang="en-US" dirty="0" err="1" smtClean="0"/>
              <a:t>Lk</a:t>
            </a:r>
            <a:r>
              <a:rPr lang="en-US" dirty="0" smtClean="0"/>
              <a:t> 2:11   “Today in the town of David a Savior has been born to you; he is Christ the Lord.” NIV</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FC06AA8-7358-4A64-A711-A2254863E950}" type="slidenum">
              <a:rPr lang="en-US" smtClean="0"/>
              <a:pPr/>
              <a:t>5</a:t>
            </a:fld>
            <a:endParaRPr lang="en-US"/>
          </a:p>
        </p:txBody>
      </p:sp>
    </p:spTree>
    <p:extLst>
      <p:ext uri="{BB962C8B-B14F-4D97-AF65-F5344CB8AC3E}">
        <p14:creationId xmlns:p14="http://schemas.microsoft.com/office/powerpoint/2010/main" val="2001631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Isa 9:6  “For to us a child is born, to us a son is given… NIV</a:t>
            </a:r>
          </a:p>
          <a:p>
            <a:endParaRPr lang="en-US" dirty="0" smtClean="0"/>
          </a:p>
          <a:p>
            <a:r>
              <a:rPr lang="en-US" dirty="0" err="1" smtClean="0"/>
              <a:t>Lk</a:t>
            </a:r>
            <a:r>
              <a:rPr lang="en-US" dirty="0" smtClean="0"/>
              <a:t> 2:11   “Today in the town of David a Savior has been born to you; he is Christ the Lord.” </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FC06AA8-7358-4A64-A711-A2254863E950}" type="slidenum">
              <a:rPr lang="en-US" smtClean="0"/>
              <a:pPr/>
              <a:t>6</a:t>
            </a:fld>
            <a:endParaRPr lang="en-US"/>
          </a:p>
        </p:txBody>
      </p:sp>
    </p:spTree>
    <p:extLst>
      <p:ext uri="{BB962C8B-B14F-4D97-AF65-F5344CB8AC3E}">
        <p14:creationId xmlns:p14="http://schemas.microsoft.com/office/powerpoint/2010/main" val="14616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F5A936-B068-438E-BFE8-2CF189902EE4}" type="slidenum">
              <a:rPr lang="en-US"/>
              <a:pPr/>
              <a:t>7</a:t>
            </a:fld>
            <a:endParaRPr lang="en-US"/>
          </a:p>
        </p:txBody>
      </p:sp>
      <p:sp>
        <p:nvSpPr>
          <p:cNvPr id="17410" name="Rectangle 2"/>
          <p:cNvSpPr>
            <a:spLocks noChangeArrowheads="1" noTextEdit="1"/>
          </p:cNvSpPr>
          <p:nvPr>
            <p:ph type="sldImg"/>
          </p:nvPr>
        </p:nvSpPr>
        <p:spPr>
          <a:ln/>
        </p:spPr>
      </p:sp>
      <p:sp>
        <p:nvSpPr>
          <p:cNvPr id="17411" name="Rectangle 3"/>
          <p:cNvSpPr>
            <a:spLocks noGrp="1" noChangeArrowheads="1"/>
          </p:cNvSpPr>
          <p:nvPr>
            <p:ph type="body" idx="1"/>
          </p:nvPr>
        </p:nvSpPr>
        <p:spPr/>
        <p:txBody>
          <a:bodyPr/>
          <a:lstStyle/>
          <a:p>
            <a:r>
              <a:rPr lang="en-US" dirty="0"/>
              <a:t>Three meanings for the word – </a:t>
            </a:r>
          </a:p>
          <a:p>
            <a:r>
              <a:rPr lang="en-US" dirty="0"/>
              <a:t>Real as opposed to a  mere appearance</a:t>
            </a:r>
          </a:p>
          <a:p>
            <a:r>
              <a:rPr lang="en-US" dirty="0"/>
              <a:t>	real Santa Claus beard </a:t>
            </a:r>
            <a:r>
              <a:rPr lang="en-US" dirty="0" smtClean="0"/>
              <a:t>grown out for months – </a:t>
            </a:r>
            <a:r>
              <a:rPr lang="en-US" dirty="0"/>
              <a:t>as opposed to a fake one </a:t>
            </a:r>
            <a:r>
              <a:rPr lang="en-US" dirty="0" smtClean="0"/>
              <a:t>paste don that </a:t>
            </a:r>
            <a:r>
              <a:rPr lang="en-US" dirty="0"/>
              <a:t>just looked like a beard. </a:t>
            </a:r>
          </a:p>
          <a:p>
            <a:r>
              <a:rPr lang="en-US" dirty="0" smtClean="0"/>
              <a:t>Fact </a:t>
            </a:r>
            <a:r>
              <a:rPr lang="en-US" dirty="0"/>
              <a:t>as opposed to falsehood.</a:t>
            </a:r>
          </a:p>
          <a:p>
            <a:pPr lvl="2"/>
            <a:r>
              <a:rPr lang="en-US" dirty="0">
                <a:latin typeface="Arial" panose="020B0604020202020204" pitchFamily="34" charset="0"/>
              </a:rPr>
              <a:t>Reflects one Hebrew word - </a:t>
            </a:r>
            <a:r>
              <a:rPr lang="en-US" dirty="0" err="1">
                <a:latin typeface="Arial" panose="020B0604020202020204" pitchFamily="34" charset="0"/>
              </a:rPr>
              <a:t>emet</a:t>
            </a:r>
            <a:r>
              <a:rPr lang="en-US" dirty="0">
                <a:latin typeface="Arial" panose="020B0604020202020204" pitchFamily="34" charset="0"/>
              </a:rPr>
              <a:t> – which is often translated truth or faithfulness - - Good English synonym is reliability. </a:t>
            </a:r>
            <a:endParaRPr lang="en-US" dirty="0"/>
          </a:p>
          <a:p>
            <a:r>
              <a:rPr lang="en-US" dirty="0" smtClean="0"/>
              <a:t>root </a:t>
            </a:r>
            <a:r>
              <a:rPr lang="en-US" dirty="0"/>
              <a:t>idea - not hidden, or concealed</a:t>
            </a:r>
          </a:p>
        </p:txBody>
      </p:sp>
    </p:spTree>
    <p:extLst>
      <p:ext uri="{BB962C8B-B14F-4D97-AF65-F5344CB8AC3E}">
        <p14:creationId xmlns:p14="http://schemas.microsoft.com/office/powerpoint/2010/main" val="2591678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B79F11-340A-4407-A55A-60CA6B98D9A0}" type="slidenum">
              <a:rPr lang="en-US"/>
              <a:pPr/>
              <a:t>8</a:t>
            </a:fld>
            <a:endParaRPr lang="en-US"/>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dirty="0">
                <a:latin typeface="Arial" panose="020B0604020202020204" pitchFamily="34" charset="0"/>
              </a:rPr>
              <a:t>God took everything he ever wanted to say to us and wrapped it up in one person, the baby Jesus.  </a:t>
            </a:r>
          </a:p>
          <a:p>
            <a:endParaRPr lang="en-US" dirty="0"/>
          </a:p>
        </p:txBody>
      </p:sp>
    </p:spTree>
    <p:extLst>
      <p:ext uri="{BB962C8B-B14F-4D97-AF65-F5344CB8AC3E}">
        <p14:creationId xmlns:p14="http://schemas.microsoft.com/office/powerpoint/2010/main" val="777107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04A7FD-E69B-4985-B1C1-A153640B5231}" type="slidenum">
              <a:rPr lang="en-US"/>
              <a:pPr/>
              <a:t>10</a:t>
            </a:fld>
            <a:endParaRPr lang="en-US"/>
          </a:p>
        </p:txBody>
      </p:sp>
      <p:sp>
        <p:nvSpPr>
          <p:cNvPr id="25602" name="Rectangle 2"/>
          <p:cNvSpPr>
            <a:spLocks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dirty="0"/>
              <a:t>Luke 2:14;  </a:t>
            </a:r>
            <a:endParaRPr lang="en-US" dirty="0" smtClean="0"/>
          </a:p>
          <a:p>
            <a:r>
              <a:rPr lang="en-US" dirty="0" smtClean="0"/>
              <a:t>Luke </a:t>
            </a:r>
            <a:r>
              <a:rPr lang="en-US" dirty="0"/>
              <a:t>4:19;  </a:t>
            </a:r>
            <a:endParaRPr lang="en-US" dirty="0" smtClean="0"/>
          </a:p>
          <a:p>
            <a:r>
              <a:rPr lang="en-US" dirty="0" smtClean="0"/>
              <a:t>I </a:t>
            </a:r>
            <a:r>
              <a:rPr lang="en-US" dirty="0"/>
              <a:t>Cor. 6:2</a:t>
            </a:r>
          </a:p>
          <a:p>
            <a:r>
              <a:rPr lang="en-US" dirty="0"/>
              <a:t> </a:t>
            </a:r>
          </a:p>
          <a:p>
            <a:endParaRPr lang="en-US" dirty="0"/>
          </a:p>
          <a:p>
            <a:endParaRPr lang="en-US" dirty="0"/>
          </a:p>
          <a:p>
            <a:r>
              <a:rPr lang="en-US" dirty="0"/>
              <a:t>last quote from DNTT Vol. 2 p. 119</a:t>
            </a:r>
          </a:p>
        </p:txBody>
      </p:sp>
    </p:spTree>
    <p:extLst>
      <p:ext uri="{BB962C8B-B14F-4D97-AF65-F5344CB8AC3E}">
        <p14:creationId xmlns:p14="http://schemas.microsoft.com/office/powerpoint/2010/main" val="2609629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A39E28-C446-41CC-88A7-4F416D36A4D3}" type="slidenum">
              <a:rPr lang="en-US"/>
              <a:pPr/>
              <a:t>11</a:t>
            </a:fld>
            <a:endParaRPr lang="en-US"/>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US" dirty="0"/>
              <a:t>In C. S. Lewis’ book, the Lion, the Witch and the Wardrobe, he takes us to the land of Narnia.   When Narnia is living under the authority of the witch, it is “always winter but never Christmas.”    That’s the way it is in our lives before we accept God’s gift of his Son who brings to us also truth and grace. </a:t>
            </a:r>
          </a:p>
          <a:p>
            <a:pPr lvl="1"/>
            <a:r>
              <a:rPr lang="en-US" dirty="0"/>
              <a:t>But after we open our hearts to Jesus, it can be Christmas all year. For his Spirit speaks all year of the truths we learn from Jesus and of the grace of forgiveness we have received. </a:t>
            </a:r>
          </a:p>
          <a:p>
            <a:endParaRPr lang="en-US" dirty="0"/>
          </a:p>
        </p:txBody>
      </p:sp>
    </p:spTree>
    <p:extLst>
      <p:ext uri="{BB962C8B-B14F-4D97-AF65-F5344CB8AC3E}">
        <p14:creationId xmlns:p14="http://schemas.microsoft.com/office/powerpoint/2010/main" val="1485633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4252821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34921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758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6419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021872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1981200"/>
            <a:ext cx="2743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5000" y="1981200"/>
            <a:ext cx="2743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12291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9664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52678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2836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402753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22691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685800" y="533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2819400" y="1981200"/>
            <a:ext cx="56388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rgbClr val="FFFFA7"/>
          </a:solidFill>
          <a:latin typeface="+mj-lt"/>
          <a:ea typeface="+mj-ea"/>
          <a:cs typeface="+mj-cs"/>
        </a:defRPr>
      </a:lvl1pPr>
      <a:lvl2pPr algn="ctr" rtl="0" fontAlgn="base">
        <a:spcBef>
          <a:spcPct val="0"/>
        </a:spcBef>
        <a:spcAft>
          <a:spcPct val="0"/>
        </a:spcAft>
        <a:defRPr sz="4400">
          <a:solidFill>
            <a:srgbClr val="FFFFA7"/>
          </a:solidFill>
          <a:latin typeface="Franklin Gothic Heavy" panose="020B0903020102020204" pitchFamily="34" charset="0"/>
        </a:defRPr>
      </a:lvl2pPr>
      <a:lvl3pPr algn="ctr" rtl="0" fontAlgn="base">
        <a:spcBef>
          <a:spcPct val="0"/>
        </a:spcBef>
        <a:spcAft>
          <a:spcPct val="0"/>
        </a:spcAft>
        <a:defRPr sz="4400">
          <a:solidFill>
            <a:srgbClr val="FFFFA7"/>
          </a:solidFill>
          <a:latin typeface="Franklin Gothic Heavy" panose="020B0903020102020204" pitchFamily="34" charset="0"/>
        </a:defRPr>
      </a:lvl3pPr>
      <a:lvl4pPr algn="ctr" rtl="0" fontAlgn="base">
        <a:spcBef>
          <a:spcPct val="0"/>
        </a:spcBef>
        <a:spcAft>
          <a:spcPct val="0"/>
        </a:spcAft>
        <a:defRPr sz="4400">
          <a:solidFill>
            <a:srgbClr val="FFFFA7"/>
          </a:solidFill>
          <a:latin typeface="Franklin Gothic Heavy" panose="020B0903020102020204" pitchFamily="34" charset="0"/>
        </a:defRPr>
      </a:lvl4pPr>
      <a:lvl5pPr algn="ctr" rtl="0" fontAlgn="base">
        <a:spcBef>
          <a:spcPct val="0"/>
        </a:spcBef>
        <a:spcAft>
          <a:spcPct val="0"/>
        </a:spcAft>
        <a:defRPr sz="4400">
          <a:solidFill>
            <a:srgbClr val="FFFFA7"/>
          </a:solidFill>
          <a:latin typeface="Franklin Gothic Heavy" panose="020B0903020102020204" pitchFamily="34" charset="0"/>
        </a:defRPr>
      </a:lvl5pPr>
      <a:lvl6pPr marL="457200" algn="ctr" rtl="0" fontAlgn="base">
        <a:spcBef>
          <a:spcPct val="0"/>
        </a:spcBef>
        <a:spcAft>
          <a:spcPct val="0"/>
        </a:spcAft>
        <a:defRPr sz="4400">
          <a:solidFill>
            <a:srgbClr val="FFFFA7"/>
          </a:solidFill>
          <a:latin typeface="Franklin Gothic Heavy" panose="020B0903020102020204" pitchFamily="34" charset="0"/>
        </a:defRPr>
      </a:lvl6pPr>
      <a:lvl7pPr marL="914400" algn="ctr" rtl="0" fontAlgn="base">
        <a:spcBef>
          <a:spcPct val="0"/>
        </a:spcBef>
        <a:spcAft>
          <a:spcPct val="0"/>
        </a:spcAft>
        <a:defRPr sz="4400">
          <a:solidFill>
            <a:srgbClr val="FFFFA7"/>
          </a:solidFill>
          <a:latin typeface="Franklin Gothic Heavy" panose="020B0903020102020204" pitchFamily="34" charset="0"/>
        </a:defRPr>
      </a:lvl7pPr>
      <a:lvl8pPr marL="1371600" algn="ctr" rtl="0" fontAlgn="base">
        <a:spcBef>
          <a:spcPct val="0"/>
        </a:spcBef>
        <a:spcAft>
          <a:spcPct val="0"/>
        </a:spcAft>
        <a:defRPr sz="4400">
          <a:solidFill>
            <a:srgbClr val="FFFFA7"/>
          </a:solidFill>
          <a:latin typeface="Franklin Gothic Heavy" panose="020B0903020102020204" pitchFamily="34" charset="0"/>
        </a:defRPr>
      </a:lvl8pPr>
      <a:lvl9pPr marL="1828800" algn="ctr" rtl="0" fontAlgn="base">
        <a:spcBef>
          <a:spcPct val="0"/>
        </a:spcBef>
        <a:spcAft>
          <a:spcPct val="0"/>
        </a:spcAft>
        <a:defRPr sz="4400">
          <a:solidFill>
            <a:srgbClr val="FFFFA7"/>
          </a:solidFill>
          <a:latin typeface="Franklin Gothic Heavy" panose="020B0903020102020204" pitchFamily="34" charset="0"/>
        </a:defRPr>
      </a:lvl9pPr>
    </p:titleStyle>
    <p:bodyStyle>
      <a:lvl1pPr marL="342900" indent="-342900" algn="l" rtl="0" fontAlgn="base">
        <a:spcBef>
          <a:spcPct val="20000"/>
        </a:spcBef>
        <a:spcAft>
          <a:spcPct val="0"/>
        </a:spcAft>
        <a:buChar char="•"/>
        <a:defRPr sz="3200" kern="1200">
          <a:solidFill>
            <a:srgbClr val="FFFFA7"/>
          </a:solidFill>
          <a:latin typeface="+mn-lt"/>
          <a:ea typeface="+mn-ea"/>
          <a:cs typeface="+mn-cs"/>
        </a:defRPr>
      </a:lvl1pPr>
      <a:lvl2pPr marL="742950" indent="-285750" algn="l" rtl="0" fontAlgn="base">
        <a:spcBef>
          <a:spcPct val="20000"/>
        </a:spcBef>
        <a:spcAft>
          <a:spcPct val="0"/>
        </a:spcAft>
        <a:buChar char="–"/>
        <a:defRPr sz="2800" kern="1200">
          <a:solidFill>
            <a:srgbClr val="FFFFA7"/>
          </a:solidFill>
          <a:latin typeface="+mn-lt"/>
          <a:ea typeface="+mn-ea"/>
          <a:cs typeface="+mn-cs"/>
        </a:defRPr>
      </a:lvl2pPr>
      <a:lvl3pPr marL="1143000" indent="-228600" algn="l" rtl="0" fontAlgn="base">
        <a:spcBef>
          <a:spcPct val="20000"/>
        </a:spcBef>
        <a:spcAft>
          <a:spcPct val="0"/>
        </a:spcAft>
        <a:buChar char="•"/>
        <a:defRPr sz="2400" kern="1200">
          <a:solidFill>
            <a:srgbClr val="FFFFA7"/>
          </a:solidFill>
          <a:latin typeface="+mn-lt"/>
          <a:ea typeface="+mn-ea"/>
          <a:cs typeface="+mn-cs"/>
        </a:defRPr>
      </a:lvl3pPr>
      <a:lvl4pPr marL="1600200" indent="-228600" algn="l" rtl="0" fontAlgn="base">
        <a:spcBef>
          <a:spcPct val="20000"/>
        </a:spcBef>
        <a:spcAft>
          <a:spcPct val="0"/>
        </a:spcAft>
        <a:buChar char="–"/>
        <a:defRPr sz="2000" kern="1200">
          <a:solidFill>
            <a:srgbClr val="FFFFA7"/>
          </a:solidFill>
          <a:latin typeface="+mn-lt"/>
          <a:ea typeface="+mn-ea"/>
          <a:cs typeface="+mn-cs"/>
        </a:defRPr>
      </a:lvl4pPr>
      <a:lvl5pPr marL="2057400" indent="-228600" algn="l" rtl="0" fontAlgn="base">
        <a:spcBef>
          <a:spcPct val="20000"/>
        </a:spcBef>
        <a:spcAft>
          <a:spcPct val="0"/>
        </a:spcAft>
        <a:buChar char="»"/>
        <a:defRPr sz="2000" kern="1200">
          <a:solidFill>
            <a:srgbClr val="FFFFA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a:t>Come and  See God’s Gifts to You</a:t>
            </a:r>
          </a:p>
        </p:txBody>
      </p:sp>
      <p:sp>
        <p:nvSpPr>
          <p:cNvPr id="2051" name="Rectangle 3"/>
          <p:cNvSpPr>
            <a:spLocks noGrp="1" noChangeArrowheads="1"/>
          </p:cNvSpPr>
          <p:nvPr>
            <p:ph type="body" idx="1"/>
          </p:nvPr>
        </p:nvSpPr>
        <p:spPr>
          <a:xfrm>
            <a:off x="3276600" y="2514600"/>
            <a:ext cx="5181600" cy="3886200"/>
          </a:xfrm>
        </p:spPr>
        <p:txBody>
          <a:bodyPr/>
          <a:lstStyle/>
          <a:p>
            <a:r>
              <a:rPr lang="en-US" dirty="0"/>
              <a:t>God started this business of giving, “For God so loved the world that he gave his one and Only son” (John 3:16).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4"/>
          <p:cNvSpPr>
            <a:spLocks noChangeArrowheads="1"/>
          </p:cNvSpPr>
          <p:nvPr/>
        </p:nvSpPr>
        <p:spPr bwMode="auto">
          <a:xfrm>
            <a:off x="2743200" y="1524000"/>
            <a:ext cx="6400800" cy="5334000"/>
          </a:xfrm>
          <a:prstGeom prst="rect">
            <a:avLst/>
          </a:prstGeom>
          <a:solidFill>
            <a:srgbClr val="9C4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506" name="Rectangle 2"/>
          <p:cNvSpPr>
            <a:spLocks noGrp="1" noChangeArrowheads="1"/>
          </p:cNvSpPr>
          <p:nvPr>
            <p:ph type="title"/>
          </p:nvPr>
        </p:nvSpPr>
        <p:spPr>
          <a:xfrm>
            <a:off x="0" y="457200"/>
            <a:ext cx="9144000" cy="914400"/>
          </a:xfrm>
        </p:spPr>
        <p:txBody>
          <a:bodyPr/>
          <a:lstStyle/>
          <a:p>
            <a:r>
              <a:rPr lang="en-US" dirty="0"/>
              <a:t>Jesus Brought Grace All 3 Ways</a:t>
            </a:r>
          </a:p>
        </p:txBody>
      </p:sp>
      <p:sp>
        <p:nvSpPr>
          <p:cNvPr id="21507" name="Rectangle 3"/>
          <p:cNvSpPr>
            <a:spLocks noGrp="1" noChangeArrowheads="1"/>
          </p:cNvSpPr>
          <p:nvPr>
            <p:ph type="body" idx="1"/>
          </p:nvPr>
        </p:nvSpPr>
        <p:spPr>
          <a:xfrm>
            <a:off x="2819400" y="1447800"/>
            <a:ext cx="6324600" cy="5029200"/>
          </a:xfrm>
        </p:spPr>
        <p:txBody>
          <a:bodyPr/>
          <a:lstStyle/>
          <a:p>
            <a:r>
              <a:rPr lang="en-US" sz="2800" dirty="0"/>
              <a:t>Favor of God</a:t>
            </a:r>
          </a:p>
          <a:p>
            <a:pPr lvl="1"/>
            <a:r>
              <a:rPr lang="en-US" sz="2400" dirty="0"/>
              <a:t>To men on whom his favor rests</a:t>
            </a:r>
          </a:p>
          <a:p>
            <a:pPr lvl="1"/>
            <a:r>
              <a:rPr lang="en-US" sz="2400" dirty="0"/>
              <a:t>Proclaim the year of the Lord’s favor</a:t>
            </a:r>
          </a:p>
          <a:p>
            <a:pPr lvl="1"/>
            <a:r>
              <a:rPr lang="en-US" sz="2400" dirty="0"/>
              <a:t>Now is the accepted time</a:t>
            </a:r>
          </a:p>
          <a:p>
            <a:r>
              <a:rPr lang="en-US" sz="2800" dirty="0"/>
              <a:t>Compassion of God</a:t>
            </a:r>
          </a:p>
          <a:p>
            <a:pPr lvl="1"/>
            <a:r>
              <a:rPr lang="en-US" sz="2400" dirty="0"/>
              <a:t>pronouncements of forgiveness</a:t>
            </a:r>
          </a:p>
          <a:p>
            <a:pPr lvl="1"/>
            <a:r>
              <a:rPr lang="en-US" sz="2400" dirty="0"/>
              <a:t>demonstration of forgiveness</a:t>
            </a:r>
          </a:p>
          <a:p>
            <a:r>
              <a:rPr lang="en-US" sz="2800" dirty="0"/>
              <a:t>That which gives well-being</a:t>
            </a:r>
          </a:p>
          <a:p>
            <a:pPr lvl="1"/>
            <a:r>
              <a:rPr lang="en-US" sz="2400" dirty="0"/>
              <a:t>healing ministry</a:t>
            </a:r>
          </a:p>
          <a:p>
            <a:pPr lvl="1"/>
            <a:r>
              <a:rPr lang="en-US" sz="2400" dirty="0"/>
              <a:t>“In Acts grace is that power which flows from the exalted Christ”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ChangeArrowheads="1"/>
          </p:cNvSpPr>
          <p:nvPr/>
        </p:nvSpPr>
        <p:spPr bwMode="auto">
          <a:xfrm>
            <a:off x="2819400" y="1219200"/>
            <a:ext cx="6324600" cy="5638800"/>
          </a:xfrm>
          <a:prstGeom prst="rect">
            <a:avLst/>
          </a:prstGeom>
          <a:solidFill>
            <a:srgbClr val="9C4E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4" name="Rectangle 2"/>
          <p:cNvSpPr>
            <a:spLocks noGrp="1" noChangeArrowheads="1"/>
          </p:cNvSpPr>
          <p:nvPr>
            <p:ph type="title"/>
          </p:nvPr>
        </p:nvSpPr>
        <p:spPr>
          <a:xfrm>
            <a:off x="685800" y="304800"/>
            <a:ext cx="7772400" cy="838200"/>
          </a:xfrm>
        </p:spPr>
        <p:txBody>
          <a:bodyPr/>
          <a:lstStyle/>
          <a:p>
            <a:r>
              <a:rPr lang="en-US" dirty="0"/>
              <a:t>Always Christmas</a:t>
            </a:r>
          </a:p>
        </p:txBody>
      </p:sp>
      <p:sp>
        <p:nvSpPr>
          <p:cNvPr id="13315" name="Rectangle 3"/>
          <p:cNvSpPr>
            <a:spLocks noGrp="1" noChangeArrowheads="1"/>
          </p:cNvSpPr>
          <p:nvPr>
            <p:ph type="body" idx="1"/>
          </p:nvPr>
        </p:nvSpPr>
        <p:spPr>
          <a:xfrm>
            <a:off x="2819400" y="1295400"/>
            <a:ext cx="6324600" cy="5105400"/>
          </a:xfrm>
        </p:spPr>
        <p:txBody>
          <a:bodyPr/>
          <a:lstStyle/>
          <a:p>
            <a:pPr>
              <a:lnSpc>
                <a:spcPct val="90000"/>
              </a:lnSpc>
            </a:pPr>
            <a:r>
              <a:rPr lang="en-US" sz="2800" dirty="0"/>
              <a:t>In C. S. Lewis’  writings, when Narnia is under the authority of the witch, it is “always winter but never Christmas.”   </a:t>
            </a:r>
          </a:p>
          <a:p>
            <a:pPr>
              <a:lnSpc>
                <a:spcPct val="90000"/>
              </a:lnSpc>
            </a:pPr>
            <a:r>
              <a:rPr lang="en-US" sz="2800" dirty="0"/>
              <a:t>That’s the way it is in our lives before we accept God’s gift of his Son who brings to us also truth and grace. </a:t>
            </a:r>
          </a:p>
          <a:p>
            <a:pPr>
              <a:lnSpc>
                <a:spcPct val="90000"/>
              </a:lnSpc>
            </a:pPr>
            <a:r>
              <a:rPr lang="en-US" sz="2800" dirty="0"/>
              <a:t>After we open our hearts to Jesus, it can be Christmas all year. For God’s Spirit speaks all year of the truths we learn from Jesus and of the grace we receive.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676400" y="1676400"/>
            <a:ext cx="7772400" cy="1143000"/>
          </a:xfrm>
        </p:spPr>
        <p:txBody>
          <a:bodyPr/>
          <a:lstStyle/>
          <a:p>
            <a:r>
              <a:rPr lang="en-US" dirty="0"/>
              <a:t> Merry Christmas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a:t>Scripture: John 1:14</a:t>
            </a:r>
          </a:p>
        </p:txBody>
      </p:sp>
      <p:sp>
        <p:nvSpPr>
          <p:cNvPr id="4099" name="Rectangle 3"/>
          <p:cNvSpPr>
            <a:spLocks noGrp="1" noChangeArrowheads="1"/>
          </p:cNvSpPr>
          <p:nvPr>
            <p:ph type="body" idx="1"/>
          </p:nvPr>
        </p:nvSpPr>
        <p:spPr>
          <a:xfrm>
            <a:off x="3124200" y="1981200"/>
            <a:ext cx="5334000" cy="4419600"/>
          </a:xfrm>
        </p:spPr>
        <p:txBody>
          <a:bodyPr/>
          <a:lstStyle/>
          <a:p>
            <a:r>
              <a:rPr lang="en-US" dirty="0"/>
              <a:t>The Word became flesh and made his dwelling among us. We have seen his glory, the glory of the One and Only, who came from the Father, full of grace and truth. </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Scripture: John 1: 16-18</a:t>
            </a:r>
          </a:p>
        </p:txBody>
      </p:sp>
      <p:sp>
        <p:nvSpPr>
          <p:cNvPr id="16387" name="Rectangle 3"/>
          <p:cNvSpPr>
            <a:spLocks noGrp="1" noChangeArrowheads="1"/>
          </p:cNvSpPr>
          <p:nvPr>
            <p:ph type="body" idx="1"/>
          </p:nvPr>
        </p:nvSpPr>
        <p:spPr>
          <a:xfrm>
            <a:off x="2971800" y="1752600"/>
            <a:ext cx="5867400" cy="4648200"/>
          </a:xfrm>
        </p:spPr>
        <p:txBody>
          <a:bodyPr/>
          <a:lstStyle/>
          <a:p>
            <a:r>
              <a:rPr lang="en-US" sz="2800" dirty="0"/>
              <a:t>From the fullness of his grace we have all received one blessing after another. For the law was given through Moses; grace and truth came through Jesus Christ. No one has ever seen God, but God the One and Only, who is at the Father's side, has made him known.</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a:t>Key Thought:  </a:t>
            </a:r>
          </a:p>
        </p:txBody>
      </p:sp>
      <p:sp>
        <p:nvSpPr>
          <p:cNvPr id="5123" name="Rectangle 3"/>
          <p:cNvSpPr>
            <a:spLocks noGrp="1" noChangeArrowheads="1"/>
          </p:cNvSpPr>
          <p:nvPr>
            <p:ph type="body" idx="1"/>
          </p:nvPr>
        </p:nvSpPr>
        <p:spPr>
          <a:xfrm>
            <a:off x="3505200" y="1905000"/>
            <a:ext cx="4953000" cy="4495800"/>
          </a:xfrm>
        </p:spPr>
        <p:txBody>
          <a:bodyPr/>
          <a:lstStyle/>
          <a:p>
            <a:r>
              <a:rPr lang="en-US" dirty="0"/>
              <a:t>At Christmas, God started the tradition of giving by giving us His Son.   And with Him came also the gifts of truth  and grace.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The Gift of His One and Only Son.</a:t>
            </a:r>
          </a:p>
        </p:txBody>
      </p:sp>
      <p:sp>
        <p:nvSpPr>
          <p:cNvPr id="7171" name="Rectangle 3"/>
          <p:cNvSpPr>
            <a:spLocks noGrp="1" noChangeArrowheads="1"/>
          </p:cNvSpPr>
          <p:nvPr>
            <p:ph type="body" idx="1"/>
          </p:nvPr>
        </p:nvSpPr>
        <p:spPr/>
        <p:txBody>
          <a:bodyPr/>
          <a:lstStyle/>
          <a:p>
            <a:r>
              <a:rPr lang="en-US" dirty="0"/>
              <a:t>"For God so loved the world that </a:t>
            </a:r>
            <a:r>
              <a:rPr lang="en-US" dirty="0">
                <a:solidFill>
                  <a:srgbClr val="DD99FF"/>
                </a:solidFill>
              </a:rPr>
              <a:t>he gave his one and only Son</a:t>
            </a:r>
            <a:r>
              <a:rPr lang="en-US" dirty="0"/>
              <a:t>, that whoever believes in him shall not perish but have eternal life.”</a:t>
            </a:r>
            <a:br>
              <a:rPr lang="en-US" dirty="0"/>
            </a:br>
            <a:r>
              <a:rPr lang="en-US" dirty="0"/>
              <a:t> (John 3:16 NIV</a:t>
            </a:r>
            <a:r>
              <a:rPr lang="en-US"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a:t>The Gift of His One and Only Son.</a:t>
            </a:r>
          </a:p>
        </p:txBody>
      </p:sp>
      <p:sp>
        <p:nvSpPr>
          <p:cNvPr id="7171" name="Rectangle 3"/>
          <p:cNvSpPr>
            <a:spLocks noGrp="1" noChangeArrowheads="1"/>
          </p:cNvSpPr>
          <p:nvPr>
            <p:ph type="body" idx="1"/>
          </p:nvPr>
        </p:nvSpPr>
        <p:spPr>
          <a:xfrm>
            <a:off x="2438400" y="1981200"/>
            <a:ext cx="6477000" cy="4419600"/>
          </a:xfrm>
        </p:spPr>
        <p:txBody>
          <a:bodyPr/>
          <a:lstStyle/>
          <a:p>
            <a:r>
              <a:rPr lang="en-US" sz="3200" kern="1200" dirty="0" smtClean="0">
                <a:solidFill>
                  <a:srgbClr val="FFFFA7"/>
                </a:solidFill>
                <a:effectLst/>
                <a:latin typeface="+mn-lt"/>
                <a:ea typeface="+mn-ea"/>
                <a:cs typeface="+mn-cs"/>
              </a:rPr>
              <a:t>“For to us a child is born, to us a son is given… </a:t>
            </a:r>
            <a:r>
              <a:rPr lang="en-US" dirty="0"/>
              <a:t>Isa 9:6 </a:t>
            </a:r>
            <a:r>
              <a:rPr lang="en-US" sz="3200" kern="1200" dirty="0" smtClean="0">
                <a:solidFill>
                  <a:srgbClr val="FFFFA7"/>
                </a:solidFill>
                <a:effectLst/>
                <a:latin typeface="+mn-lt"/>
                <a:ea typeface="+mn-ea"/>
                <a:cs typeface="+mn-cs"/>
              </a:rPr>
              <a:t>NIV</a:t>
            </a:r>
            <a:br>
              <a:rPr lang="en-US" sz="3200" kern="1200" dirty="0" smtClean="0">
                <a:solidFill>
                  <a:srgbClr val="FFFFA7"/>
                </a:solidFill>
                <a:effectLst/>
                <a:latin typeface="+mn-lt"/>
                <a:ea typeface="+mn-ea"/>
                <a:cs typeface="+mn-cs"/>
              </a:rPr>
            </a:br>
            <a:endParaRPr lang="en-US" dirty="0" smtClean="0">
              <a:effectLst/>
            </a:endParaRPr>
          </a:p>
          <a:p>
            <a:pPr rtl="0" fontAlgn="base"/>
            <a:r>
              <a:rPr lang="en-US" sz="3200" kern="1200" dirty="0" err="1" smtClean="0">
                <a:solidFill>
                  <a:srgbClr val="FFFFA7"/>
                </a:solidFill>
                <a:effectLst/>
                <a:latin typeface="+mn-lt"/>
                <a:ea typeface="+mn-ea"/>
                <a:cs typeface="+mn-cs"/>
              </a:rPr>
              <a:t>Lk</a:t>
            </a:r>
            <a:r>
              <a:rPr lang="en-US" sz="3200" kern="1200" dirty="0" smtClean="0">
                <a:solidFill>
                  <a:srgbClr val="FFFFA7"/>
                </a:solidFill>
                <a:effectLst/>
                <a:latin typeface="+mn-lt"/>
                <a:ea typeface="+mn-ea"/>
                <a:cs typeface="+mn-cs"/>
              </a:rPr>
              <a:t> 2:11   “Today in the town of David a Savior has been born to you; he is Christ the Lord.”</a:t>
            </a:r>
            <a:endParaRPr lang="en-US" dirty="0" smtClean="0"/>
          </a:p>
        </p:txBody>
      </p:sp>
    </p:spTree>
    <p:extLst>
      <p:ext uri="{BB962C8B-B14F-4D97-AF65-F5344CB8AC3E}">
        <p14:creationId xmlns:p14="http://schemas.microsoft.com/office/powerpoint/2010/main" val="10518396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a:t>The Gift of Truth</a:t>
            </a:r>
          </a:p>
        </p:txBody>
      </p:sp>
      <p:sp>
        <p:nvSpPr>
          <p:cNvPr id="9219" name="Rectangle 3"/>
          <p:cNvSpPr>
            <a:spLocks noGrp="1" noChangeArrowheads="1"/>
          </p:cNvSpPr>
          <p:nvPr>
            <p:ph type="body" idx="1"/>
          </p:nvPr>
        </p:nvSpPr>
        <p:spPr/>
        <p:txBody>
          <a:bodyPr/>
          <a:lstStyle/>
          <a:p>
            <a:r>
              <a:rPr lang="en-US" dirty="0"/>
              <a:t>What does truth mean?</a:t>
            </a:r>
          </a:p>
          <a:p>
            <a:pPr lvl="1"/>
            <a:r>
              <a:rPr lang="en-US" dirty="0"/>
              <a:t>Real as opposed to mere appearance</a:t>
            </a:r>
          </a:p>
          <a:p>
            <a:pPr lvl="1"/>
            <a:r>
              <a:rPr lang="en-US" dirty="0" smtClean="0"/>
              <a:t>Fact </a:t>
            </a:r>
            <a:r>
              <a:rPr lang="en-US" dirty="0"/>
              <a:t>as opposed to </a:t>
            </a:r>
            <a:r>
              <a:rPr lang="en-US" dirty="0" smtClean="0"/>
              <a:t>falsehood</a:t>
            </a:r>
            <a:endParaRPr lang="en-US" dirty="0"/>
          </a:p>
          <a:p>
            <a:pPr lvl="1"/>
            <a:r>
              <a:rPr lang="en-US" dirty="0"/>
              <a:t>Root idea – not hidden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a:t>Jesus Was the Truth In All Three Ways.</a:t>
            </a:r>
          </a:p>
        </p:txBody>
      </p:sp>
      <p:sp>
        <p:nvSpPr>
          <p:cNvPr id="19459" name="Rectangle 3"/>
          <p:cNvSpPr>
            <a:spLocks noGrp="1" noChangeArrowheads="1"/>
          </p:cNvSpPr>
          <p:nvPr>
            <p:ph type="body" idx="1"/>
          </p:nvPr>
        </p:nvSpPr>
        <p:spPr/>
        <p:txBody>
          <a:bodyPr/>
          <a:lstStyle/>
          <a:p>
            <a:r>
              <a:rPr lang="en-US" dirty="0"/>
              <a:t>He was the real picture of what God was like</a:t>
            </a:r>
          </a:p>
          <a:p>
            <a:r>
              <a:rPr lang="en-US" dirty="0"/>
              <a:t>His life and his teachings were the way it really is</a:t>
            </a:r>
          </a:p>
          <a:p>
            <a:r>
              <a:rPr lang="en-US" dirty="0"/>
              <a:t>And he was a revelation of truth previously hidden from human kind.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a:t>The Gift of Grace</a:t>
            </a:r>
          </a:p>
        </p:txBody>
      </p:sp>
      <p:sp>
        <p:nvSpPr>
          <p:cNvPr id="11267" name="Rectangle 3"/>
          <p:cNvSpPr>
            <a:spLocks noGrp="1" noChangeArrowheads="1"/>
          </p:cNvSpPr>
          <p:nvPr>
            <p:ph type="body" idx="1"/>
          </p:nvPr>
        </p:nvSpPr>
        <p:spPr/>
        <p:txBody>
          <a:bodyPr/>
          <a:lstStyle/>
          <a:p>
            <a:r>
              <a:rPr lang="en-US" dirty="0"/>
              <a:t>What does grace mean?</a:t>
            </a:r>
          </a:p>
          <a:p>
            <a:pPr lvl="1"/>
            <a:r>
              <a:rPr lang="en-US" dirty="0"/>
              <a:t>Favor of God – day of Grace</a:t>
            </a:r>
          </a:p>
          <a:p>
            <a:pPr lvl="1"/>
            <a:r>
              <a:rPr lang="en-US" dirty="0"/>
              <a:t>Compassionate mercy of God</a:t>
            </a:r>
          </a:p>
          <a:p>
            <a:pPr lvl="1"/>
            <a:r>
              <a:rPr lang="en-US" dirty="0" err="1"/>
              <a:t>Gk</a:t>
            </a:r>
            <a:r>
              <a:rPr lang="en-US" dirty="0"/>
              <a:t> </a:t>
            </a:r>
            <a:r>
              <a:rPr lang="en-US" dirty="0" err="1"/>
              <a:t>Charis</a:t>
            </a:r>
            <a:r>
              <a:rPr lang="en-US" dirty="0"/>
              <a:t> – “Words formed from the </a:t>
            </a:r>
            <a:r>
              <a:rPr lang="en-US" dirty="0" err="1"/>
              <a:t>Gk</a:t>
            </a:r>
            <a:r>
              <a:rPr lang="en-US" dirty="0"/>
              <a:t> root char indicate things which produce well- being.”</a:t>
            </a:r>
            <a:endParaRPr lang="en-US"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ristmas 3">
  <a:themeElements>
    <a:clrScheme name="Christmas 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Christmas 3">
      <a:majorFont>
        <a:latin typeface="Franklin Gothic Heavy"/>
        <a:ea typeface=""/>
        <a:cs typeface=""/>
      </a:majorFont>
      <a:minorFont>
        <a:latin typeface="Franklin Gothic Heav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hristmas 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ristmas 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ristmas 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ristmas 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ristmas 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ristmas 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ristmas 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C:\WINDOWS\Application Data\Microsoft\Templates\Christmas 3.pot</Template>
  <TotalTime>3923</TotalTime>
  <Words>760</Words>
  <Application>Microsoft Office PowerPoint</Application>
  <PresentationFormat>On-screen Show (4:3)</PresentationFormat>
  <Paragraphs>79</Paragraphs>
  <Slides>12</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Franklin Gothic Heavy</vt:lpstr>
      <vt:lpstr>Arial</vt:lpstr>
      <vt:lpstr>Christmas 3</vt:lpstr>
      <vt:lpstr>Come and  See God’s Gifts to You</vt:lpstr>
      <vt:lpstr>Scripture: John 1:14</vt:lpstr>
      <vt:lpstr>Scripture: John 1: 16-18</vt:lpstr>
      <vt:lpstr>Key Thought:  </vt:lpstr>
      <vt:lpstr>The Gift of His One and Only Son.</vt:lpstr>
      <vt:lpstr>The Gift of His One and Only Son.</vt:lpstr>
      <vt:lpstr>The Gift of Truth</vt:lpstr>
      <vt:lpstr>Jesus Was the Truth In All Three Ways.</vt:lpstr>
      <vt:lpstr>The Gift of Grace</vt:lpstr>
      <vt:lpstr>Jesus Brought Grace All 3 Ways</vt:lpstr>
      <vt:lpstr>Always Christmas</vt:lpstr>
      <vt:lpstr> Merry Christmas</vt:lpstr>
    </vt:vector>
  </TitlesOfParts>
  <Company>Community Wesleyan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and  See God’s Gifts to You</dc:title>
  <dc:creator>Kelvin S. Jones</dc:creator>
  <cp:lastModifiedBy>Kelvin Jones</cp:lastModifiedBy>
  <cp:revision>3</cp:revision>
  <dcterms:created xsi:type="dcterms:W3CDTF">2000-12-24T21:36:21Z</dcterms:created>
  <dcterms:modified xsi:type="dcterms:W3CDTF">2013-12-26T14:46:55Z</dcterms:modified>
</cp:coreProperties>
</file>